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8" r:id="rId1"/>
  </p:sldMasterIdLst>
  <p:notesMasterIdLst>
    <p:notesMasterId r:id="rId32"/>
  </p:notesMasterIdLst>
  <p:sldIdLst>
    <p:sldId id="345" r:id="rId2"/>
    <p:sldId id="347" r:id="rId3"/>
    <p:sldId id="278" r:id="rId4"/>
    <p:sldId id="280" r:id="rId5"/>
    <p:sldId id="327" r:id="rId6"/>
    <p:sldId id="281" r:id="rId7"/>
    <p:sldId id="282" r:id="rId8"/>
    <p:sldId id="353" r:id="rId9"/>
    <p:sldId id="338" r:id="rId10"/>
    <p:sldId id="348" r:id="rId11"/>
    <p:sldId id="350" r:id="rId12"/>
    <p:sldId id="351" r:id="rId13"/>
    <p:sldId id="352" r:id="rId14"/>
    <p:sldId id="343" r:id="rId15"/>
    <p:sldId id="302" r:id="rId16"/>
    <p:sldId id="344" r:id="rId17"/>
    <p:sldId id="284" r:id="rId18"/>
    <p:sldId id="286" r:id="rId19"/>
    <p:sldId id="287" r:id="rId20"/>
    <p:sldId id="288" r:id="rId21"/>
    <p:sldId id="289" r:id="rId22"/>
    <p:sldId id="290" r:id="rId23"/>
    <p:sldId id="291" r:id="rId24"/>
    <p:sldId id="292" r:id="rId25"/>
    <p:sldId id="294" r:id="rId26"/>
    <p:sldId id="341" r:id="rId27"/>
    <p:sldId id="346" r:id="rId28"/>
    <p:sldId id="354" r:id="rId29"/>
    <p:sldId id="293" r:id="rId30"/>
    <p:sldId id="325" r:id="rId3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52"/>
    <p:restoredTop sz="64434" autoAdjust="0"/>
  </p:normalViewPr>
  <p:slideViewPr>
    <p:cSldViewPr snapToGrid="0" snapToObjects="1">
      <p:cViewPr varScale="1">
        <p:scale>
          <a:sx n="105" d="100"/>
          <a:sy n="105" d="100"/>
        </p:scale>
        <p:origin x="1744" y="176"/>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838373385"/>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First I want to quickly introduce myself so you know</a:t>
            </a:r>
            <a:r>
              <a:rPr lang="en-US" baseline="0" dirty="0" smtClean="0"/>
              <a:t> where I’m coming from. I’m an engineer at Confluent, a company founded by the co-creators of Apache Kafka, and we’re building what we call a stream data platform to help companies capture and leverage all their real-time data. I’m also a committer on the Apache Kafka project and the lead at Confluent on the Connect project, which itself is part of the open source Apache Kafka project.</a:t>
            </a:r>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1112FBD7-BE33-5041-A138-28AE2BF0433C}" type="slidenum">
              <a:rPr lang="en-US" smtClean="0"/>
              <a:t>2</a:t>
            </a:fld>
            <a:endParaRPr lang="en-US"/>
          </a:p>
        </p:txBody>
      </p:sp>
    </p:spTree>
    <p:extLst>
      <p:ext uri="{BB962C8B-B14F-4D97-AF65-F5344CB8AC3E}">
        <p14:creationId xmlns:p14="http://schemas.microsoft.com/office/powerpoint/2010/main" val="7566452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Shape 120"/>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121" name="Shape 121"/>
          <p:cNvSpPr>
            <a:spLocks noGrp="1"/>
          </p:cNvSpPr>
          <p:nvPr>
            <p:ph type="body" sz="quarter" idx="1"/>
          </p:nvPr>
        </p:nvSpPr>
        <p:spPr>
          <a:prstGeom prst="rect">
            <a:avLst/>
          </a:prstGeom>
        </p:spPr>
        <p:txBody>
          <a:bodyPr/>
          <a:lstStyle/>
          <a:p>
            <a:pPr lvl="0">
              <a:defRPr sz="1800"/>
            </a:pPr>
            <a:r>
              <a:rPr lang="en-US" sz="1200" dirty="0" smtClean="0"/>
              <a:t>But what</a:t>
            </a:r>
            <a:r>
              <a:rPr lang="en-US" sz="1200" baseline="0" dirty="0" smtClean="0"/>
              <a:t> exactly is Kafka?</a:t>
            </a:r>
          </a:p>
          <a:p>
            <a:pPr lvl="0">
              <a:defRPr sz="1800"/>
            </a:pPr>
            <a:endParaRPr lang="en-US" sz="1200" dirty="0" smtClean="0"/>
          </a:p>
          <a:p>
            <a:pPr lvl="0">
              <a:defRPr sz="1800"/>
            </a:pPr>
            <a:r>
              <a:rPr lang="en-US" sz="1200" dirty="0" smtClean="0"/>
              <a:t>At high level, "just" another pub/sub message queue</a:t>
            </a:r>
          </a:p>
          <a:p>
            <a:pPr lvl="0">
              <a:defRPr sz="1800"/>
            </a:pPr>
            <a:r>
              <a:rPr lang="en-US" sz="1200" dirty="0" smtClean="0"/>
              <a:t>A few key features make it scale to handle the requirements of a stream data platform</a:t>
            </a:r>
          </a:p>
          <a:p>
            <a:pPr lvl="0">
              <a:defRPr sz="1800"/>
            </a:pPr>
            <a:endParaRPr lang="en-US" sz="1200" dirty="0" smtClean="0"/>
          </a:p>
          <a:p>
            <a:pPr lvl="0">
              <a:defRPr sz="1800"/>
            </a:pPr>
            <a:r>
              <a:rPr sz="1200" dirty="0" smtClean="0"/>
              <a:t>Multiple </a:t>
            </a:r>
            <a:r>
              <a:rPr sz="1200" dirty="0"/>
              <a:t>consumers can read the same data, and can be at different offsets in the log. Consuming data doesn't delete it from the log. Instead, Kafka use time- or data size- based retention. Your data will stick around for, e.g., 7 days or until you have 100GB. This retention policy is simple and avoids having to keep accounting info for individual messages.</a:t>
            </a:r>
          </a:p>
        </p:txBody>
      </p:sp>
    </p:spTree>
    <p:extLst>
      <p:ext uri="{BB962C8B-B14F-4D97-AF65-F5344CB8AC3E}">
        <p14:creationId xmlns:p14="http://schemas.microsoft.com/office/powerpoint/2010/main" val="9188028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hape 124"/>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125" name="Shape 125"/>
          <p:cNvSpPr>
            <a:spLocks noGrp="1"/>
          </p:cNvSpPr>
          <p:nvPr>
            <p:ph type="body" sz="quarter" idx="1"/>
          </p:nvPr>
        </p:nvSpPr>
        <p:spPr>
          <a:prstGeom prst="rect">
            <a:avLst/>
          </a:prstGeom>
        </p:spPr>
        <p:txBody>
          <a:bodyPr/>
          <a:lstStyle/>
          <a:p>
            <a:pPr lvl="0">
              <a:defRPr sz="1800"/>
            </a:pPr>
            <a:r>
              <a:rPr sz="1200" dirty="0"/>
              <a:t>Topics are partitioned so they can scale across multiple servers</a:t>
            </a:r>
          </a:p>
          <a:p>
            <a:pPr lvl="0">
              <a:defRPr sz="1800"/>
            </a:pPr>
            <a:r>
              <a:rPr sz="1200" dirty="0"/>
              <a:t>Partitions are also replicated for fault tolerance</a:t>
            </a:r>
          </a:p>
        </p:txBody>
      </p:sp>
    </p:spTree>
    <p:extLst>
      <p:ext uri="{BB962C8B-B14F-4D97-AF65-F5344CB8AC3E}">
        <p14:creationId xmlns:p14="http://schemas.microsoft.com/office/powerpoint/2010/main" val="2139575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defRPr sz="1800"/>
            </a:pPr>
            <a:r>
              <a:rPr lang="en-US" sz="1200" dirty="0" smtClean="0"/>
              <a:t>As I mentioned before, Kafka is multi-subscriber where the same topic can be consumed by multiple groups of consumers where each consumer group can subscribe to read the full copy of data. Furthermore, every consumer group can have multiple consumer processes distributed over several machines and Kafka takes care of assigning the partitions of the subscribed topics evenly amongst the consumer processes in a group so that at all times, every partition of a subscribed topic is being consumed by some consumer process within the group.</a:t>
            </a:r>
          </a:p>
          <a:p>
            <a:pPr lvl="0">
              <a:defRPr sz="1800"/>
            </a:pPr>
            <a:endParaRPr lang="en-US" sz="1200" dirty="0" smtClean="0"/>
          </a:p>
          <a:p>
            <a:pPr marL="0" marR="0" lvl="0" indent="0" algn="l" defTabSz="914400" rtl="0" eaLnBrk="1" fontAlgn="auto" latinLnBrk="0" hangingPunct="1">
              <a:lnSpc>
                <a:spcPct val="100000"/>
              </a:lnSpc>
              <a:spcBef>
                <a:spcPts val="0"/>
              </a:spcBef>
              <a:spcAft>
                <a:spcPts val="0"/>
              </a:spcAft>
              <a:buClrTx/>
              <a:buSzTx/>
              <a:buFontTx/>
              <a:buNone/>
              <a:tabLst/>
              <a:defRPr sz="1800"/>
            </a:pPr>
            <a:r>
              <a:rPr lang="en-US" sz="1200" dirty="0" smtClean="0"/>
              <a:t>In addition to being easy to scale, consumption is also fault tolerant.</a:t>
            </a:r>
            <a:r>
              <a:rPr lang="en-US" sz="1200" baseline="0" dirty="0" smtClean="0"/>
              <a:t> </a:t>
            </a:r>
            <a:r>
              <a:rPr lang="en-US" sz="1200" dirty="0" smtClean="0"/>
              <a:t>If one fails, the other ones automatically rebalance to pick up the load of the failed consumer instance. So it is operationally cheap to consume large amounts of data.</a:t>
            </a:r>
          </a:p>
          <a:p>
            <a:pPr lvl="0">
              <a:defRPr sz="1800"/>
            </a:pPr>
            <a:endParaRPr lang="en-US" sz="1200" dirty="0" smtClean="0"/>
          </a:p>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9A97A917-5F82-0243-9B42-1B9413C4C9B4}" type="slidenum">
              <a:rPr lang="en-US" smtClean="0"/>
              <a:t>13</a:t>
            </a:fld>
            <a:endParaRPr lang="en-US"/>
          </a:p>
        </p:txBody>
      </p:sp>
    </p:spTree>
    <p:extLst>
      <p:ext uri="{BB962C8B-B14F-4D97-AF65-F5344CB8AC3E}">
        <p14:creationId xmlns:p14="http://schemas.microsoft.com/office/powerpoint/2010/main" val="1331103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dirty="0" smtClean="0"/>
              <a:t>Given</a:t>
            </a:r>
            <a:r>
              <a:rPr lang="en-US" sz="1100" baseline="0" dirty="0" smtClean="0"/>
              <a:t> all these properties, it’s easy to see how Kafka can fit this central role as the hub for all your </a:t>
            </a:r>
            <a:r>
              <a:rPr lang="en-US" sz="1100" baseline="0" dirty="0" err="1" smtClean="0"/>
              <a:t>realtime</a:t>
            </a:r>
            <a:r>
              <a:rPr lang="en-US" sz="1100" baseline="0" dirty="0" smtClean="0"/>
              <a:t> data, and we can simplify the original image of our data pipeline. However, with the regular Kafka clients, we’re still leaving quite a bit on the table – each connection in the image still requires its own tool or Kafka application to get data to or from Kafka. Each tool uses these relatively low-level clients and has to implement many common features.</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D9FEF79-3C49-8A40-B204-451FD09E7D29}" type="slidenum">
              <a:rPr lang="en-US" smtClean="0"/>
              <a:t>14</a:t>
            </a:fld>
            <a:endParaRPr lang="en-US"/>
          </a:p>
        </p:txBody>
      </p:sp>
    </p:spTree>
    <p:extLst>
      <p:ext uri="{BB962C8B-B14F-4D97-AF65-F5344CB8AC3E}">
        <p14:creationId xmlns:p14="http://schemas.microsoft.com/office/powerpoint/2010/main" val="283554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dirty="0" smtClean="0"/>
              <a:t>Today,</a:t>
            </a:r>
            <a:r>
              <a:rPr lang="en-US" baseline="0" dirty="0" smtClean="0"/>
              <a:t> I want to introduce you to Kafka Connect, Kafka’s new large-scale, streaming data import/export tool that drastically simplifies the construction, maintenance, and monitoring of these data pipelines.</a:t>
            </a:r>
          </a:p>
          <a:p>
            <a:endParaRPr lang="en-US" baseline="0" dirty="0" smtClean="0"/>
          </a:p>
          <a:p>
            <a:r>
              <a:rPr lang="en-US" baseline="0" dirty="0" smtClean="0"/>
              <a:t>Kafka Connect is part of the Apache Kafka project, open source under the Apache license, and ships with Kafka. It’s a framework for building connectors between other data systems and Kafka, and the associated runtime to run these connectors in a distributed, fault tolerant manner at scale.</a:t>
            </a:r>
            <a:endParaRPr lang="en-US" dirty="0" smtClean="0"/>
          </a:p>
          <a:p>
            <a:pPr lvl="0" rtl="0">
              <a:spcBef>
                <a:spcPts val="0"/>
              </a:spcBef>
              <a:buNone/>
            </a:pPr>
            <a:endParaRPr dirty="0"/>
          </a:p>
        </p:txBody>
      </p:sp>
    </p:spTree>
    <p:extLst>
      <p:ext uri="{BB962C8B-B14F-4D97-AF65-F5344CB8AC3E}">
        <p14:creationId xmlns:p14="http://schemas.microsoft.com/office/powerpoint/2010/main" val="975622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Goals:</a:t>
            </a:r>
          </a:p>
          <a:p>
            <a:endParaRPr lang="en-US" dirty="0" smtClean="0"/>
          </a:p>
          <a:p>
            <a:pPr marL="171450" indent="-171450">
              <a:buFontTx/>
              <a:buChar char="•"/>
            </a:pPr>
            <a:r>
              <a:rPr lang="en-US" dirty="0" smtClean="0"/>
              <a:t>Focus – copying only</a:t>
            </a:r>
          </a:p>
          <a:p>
            <a:pPr marL="171450" indent="-171450">
              <a:buFontTx/>
              <a:buChar char="•"/>
            </a:pPr>
            <a:r>
              <a:rPr lang="en-US" dirty="0" smtClean="0"/>
              <a:t>Batteries</a:t>
            </a:r>
            <a:r>
              <a:rPr lang="en-US" baseline="0" dirty="0" smtClean="0"/>
              <a:t> included – framework does all the common stuff so connector developers can focus specifically on details that need to be customized for their system. This covers a lot more than many connector developers realize: beyond managing the producer or consumer, it includes challenges like scalability, recovery from faults and reasoning about delivery guarantees, serialization, connector control, monitoring for ops, and more.</a:t>
            </a:r>
            <a:endParaRPr lang="en-US"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Standardize – configuration,</a:t>
            </a:r>
            <a:r>
              <a:rPr lang="en-US" baseline="0" dirty="0" smtClean="0"/>
              <a:t> status and connector control, monitoring, etc.</a:t>
            </a:r>
            <a:endParaRPr lang="en-US" dirty="0" smtClean="0"/>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dirty="0" smtClean="0"/>
              <a:t>Parallelism,</a:t>
            </a:r>
            <a:r>
              <a:rPr lang="en-US" baseline="0" dirty="0" smtClean="0"/>
              <a:t> scalability, fault tolerance built-in, without a lot of effort from connector developers or users.</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Scale – in two ways. First, scale individual connectors to copy as much data as possible – ingest an entire database rather than one table at a time. Second, scale up to organization-wide data pipelines or down to development, testing, or just copying a single log file into Kafka</a:t>
            </a:r>
          </a:p>
          <a:p>
            <a:pPr marL="0" indent="0">
              <a:buFontTx/>
              <a:buNone/>
            </a:pPr>
            <a:endParaRPr lang="en-US" dirty="0" smtClean="0"/>
          </a:p>
          <a:p>
            <a:pPr marL="0" indent="0">
              <a:buFontTx/>
              <a:buNone/>
            </a:pPr>
            <a:r>
              <a:rPr lang="en-US" dirty="0" smtClean="0"/>
              <a:t>With these</a:t>
            </a:r>
            <a:r>
              <a:rPr lang="en-US" baseline="0" dirty="0" smtClean="0"/>
              <a:t> goals in mind, let’s explore the design of Kafka Connect to see how it fulfills these.</a:t>
            </a:r>
            <a:endParaRPr lang="en-US" dirty="0" smtClean="0"/>
          </a:p>
        </p:txBody>
      </p:sp>
    </p:spTree>
    <p:extLst>
      <p:ext uri="{BB962C8B-B14F-4D97-AF65-F5344CB8AC3E}">
        <p14:creationId xmlns:p14="http://schemas.microsoft.com/office/powerpoint/2010/main" val="298364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At it’s core, Kafka connect is pretty simple. It has</a:t>
            </a:r>
            <a:r>
              <a:rPr lang="en-US" baseline="0" dirty="0" smtClean="0"/>
              <a:t> source connectors which copy data from another system into Kafka, and sink connectors that copy data from Kafka into a destination system.</a:t>
            </a:r>
          </a:p>
          <a:p>
            <a:endParaRPr lang="en-US" baseline="0" dirty="0" smtClean="0"/>
          </a:p>
          <a:p>
            <a:r>
              <a:rPr lang="en-US" baseline="0" dirty="0" smtClean="0"/>
              <a:t>Here I’ve shown a couple of examples. The source and sink systems don’t necessarily have to naturally match Kafka’s data model exactly. However, we do need to be able to translate data between the two. For example, we might load data from a database in a source connector. By using a timestamp column associated with each row, we can effectively generate an ordered stream of events that are then produced into Kafka. To store data into HDFS, we might load data from one or more topics in Kafka and then write it in sequence to files in an HDFS directory, rotating files periodically. Although Kafka Connect is designed around streaming data, because Kafka acts as a good buffer between streaming and batch systems, we can use it here to load data into HDFS. Neither of these systems map directly to Kafka’s model, but both can be adapted to the concepts of streams with offsets. More about this in a minute.</a:t>
            </a:r>
          </a:p>
          <a:p>
            <a:endParaRPr lang="en-US" baseline="0" dirty="0" smtClean="0"/>
          </a:p>
          <a:p>
            <a:r>
              <a:rPr lang="en-US" baseline="0" dirty="0" smtClean="0"/>
              <a:t>The most important design point for Kafka Connect is that one half of a connection is always Kafka – the destination for sources, or the source of data for sink connectors. This allows the framework to handle the common functionality of connectors while maintaining the ability to automatically provide scalability, fault tolerance, and delivery guarantees without requiring a lot of effort from connector developers. This key assumption is what makes it possible for Kafka Connect to get a better set of tradeoffs than the systems I mentioned earlier.</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1112FBD7-BE33-5041-A138-28AE2BF0433C}" type="slidenum">
              <a:rPr lang="en-US" smtClean="0"/>
              <a:t>17</a:t>
            </a:fld>
            <a:endParaRPr lang="en-US"/>
          </a:p>
        </p:txBody>
      </p:sp>
    </p:spTree>
    <p:extLst>
      <p:ext uri="{BB962C8B-B14F-4D97-AF65-F5344CB8AC3E}">
        <p14:creationId xmlns:p14="http://schemas.microsoft.com/office/powerpoint/2010/main" val="7651572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So now, coming</a:t>
            </a:r>
            <a:r>
              <a:rPr lang="en-US" baseline="0" dirty="0" smtClean="0"/>
              <a:t> back to the model that connectors need to map to. Just as Kafka’s data model enables certain features around scalability, Kafka </a:t>
            </a:r>
            <a:r>
              <a:rPr lang="en-US" baseline="0" dirty="0" err="1" smtClean="0"/>
              <a:t>Connect’s</a:t>
            </a:r>
            <a:r>
              <a:rPr lang="en-US" baseline="0" dirty="0" smtClean="0"/>
              <a:t> data model can as well.</a:t>
            </a:r>
          </a:p>
          <a:p>
            <a:endParaRPr lang="en-US" baseline="0" dirty="0" smtClean="0"/>
          </a:p>
          <a:p>
            <a:r>
              <a:rPr lang="en-US" baseline="0" dirty="0" smtClean="0"/>
              <a:t>Kafka Connect requires every connector to map to a “partitioned stream” model. The basic idea is a generalization of Kafka’s data model of topics and partitions. This mapping is defined by the input system for the connector – the source system for source connectors, and Kafka topics for sink connectors -- and has the following:</a:t>
            </a:r>
          </a:p>
          <a:p>
            <a:endParaRPr lang="en-US" baseline="0" dirty="0" smtClean="0"/>
          </a:p>
          <a:p>
            <a:pPr marL="171450" indent="-171450">
              <a:buFontTx/>
              <a:buChar char="•"/>
            </a:pPr>
            <a:r>
              <a:rPr lang="en-US" baseline="0" dirty="0" smtClean="0"/>
              <a:t>A set of partitions which divide the whole set of data logically. Unlike Kafka, the number of partitions can potentially be very large and may be more dynamic than we would expect with Kafka.</a:t>
            </a:r>
          </a:p>
          <a:p>
            <a:pPr marL="171450" indent="-171450">
              <a:buFontTx/>
              <a:buChar char="•"/>
            </a:pPr>
            <a:r>
              <a:rPr lang="en-US" baseline="0" dirty="0" smtClean="0"/>
              <a:t>Each partition contains an ordered sequence of events/messages. Under the hood these are key/value pairs with byte[], but Kafka Connect requires that they can be converted into a generic data API</a:t>
            </a:r>
          </a:p>
          <a:p>
            <a:pPr marL="171450" indent="-171450">
              <a:buFontTx/>
              <a:buChar char="•"/>
            </a:pPr>
            <a:r>
              <a:rPr lang="en-US" baseline="0" dirty="0" smtClean="0"/>
              <a:t>Each event/message has a unique offset representing its position in the partition. Since the mapping is determined by the input system, these offsets must be meaningful to that system – these may be quite different from the Kafka offsets you’re used to.</a:t>
            </a:r>
          </a:p>
          <a:p>
            <a:pPr marL="171450" indent="-171450">
              <a:buFontTx/>
              <a:buChar char="•"/>
            </a:pPr>
            <a:endParaRPr lang="en-US" baseline="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1112FBD7-BE33-5041-A138-28AE2BF0433C}" type="slidenum">
              <a:rPr lang="en-US" smtClean="0"/>
              <a:t>18</a:t>
            </a:fld>
            <a:endParaRPr lang="en-US"/>
          </a:p>
        </p:txBody>
      </p:sp>
    </p:spTree>
    <p:extLst>
      <p:ext uri="{BB962C8B-B14F-4D97-AF65-F5344CB8AC3E}">
        <p14:creationId xmlns:p14="http://schemas.microsoft.com/office/powerpoint/2010/main" val="7835205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Tx/>
              <a:buNone/>
            </a:pPr>
            <a:r>
              <a:rPr lang="en-US" baseline="0" dirty="0" smtClean="0"/>
              <a:t>To give a more concrete example, we can revisit the database example from earlier. Previously I only showed a single table, but if we consider the database as a whole, we can apply this model to copy the entire database. We partition by table, delivering each into its own Kafka topic. Each event represents a row that we’ve inserted into the database. The offsets are IDs or timestamps, or even more complex representations like a combination of ID and timestamp. Although there isn’t *actually* a stream for each table, we can effectively construct one by querying the database and ordering results according to specific rules.</a:t>
            </a:r>
          </a:p>
          <a:p>
            <a:pPr marL="0" indent="0">
              <a:buFontTx/>
              <a:buNone/>
            </a:pPr>
            <a:endParaRPr lang="en-US" baseline="0" dirty="0" smtClean="0"/>
          </a:p>
          <a:p>
            <a:pPr marL="0" indent="0">
              <a:buFontTx/>
              <a:buNone/>
            </a:pPr>
            <a:r>
              <a:rPr lang="en-US" baseline="0" dirty="0" smtClean="0"/>
              <a:t>As a result of this model, we can see a few properties emerging:</a:t>
            </a:r>
          </a:p>
          <a:p>
            <a:pPr marL="0" indent="0">
              <a:buFontTx/>
              <a:buNone/>
            </a:pPr>
            <a:endParaRPr lang="en-US" baseline="0" dirty="0" smtClean="0"/>
          </a:p>
          <a:p>
            <a:pPr marL="171450" indent="-171450">
              <a:buFontTx/>
              <a:buChar char="•"/>
            </a:pPr>
            <a:r>
              <a:rPr lang="en-US" baseline="0" dirty="0" smtClean="0"/>
              <a:t>First, we have a built-in concept of parallelism, a requirement for automatically providing scalable data copying. We’re going to be able to distribute processing of partitions across multiple hosts.</a:t>
            </a:r>
          </a:p>
          <a:p>
            <a:pPr marL="171450" indent="-171450">
              <a:buFontTx/>
              <a:buChar char="•"/>
            </a:pPr>
            <a:r>
              <a:rPr lang="en-US" baseline="0" dirty="0" smtClean="0"/>
              <a:t>Second, this model encourages making copying broad by default – partitioned streams should cover the largest logical collection of data.</a:t>
            </a:r>
          </a:p>
          <a:p>
            <a:pPr marL="171450" indent="-171450">
              <a:buFontTx/>
              <a:buChar char="•"/>
            </a:pPr>
            <a:r>
              <a:rPr lang="en-US" baseline="0" dirty="0" smtClean="0"/>
              <a:t>Finally, offsets provide an easy way to track which data has been processed and which still needs to be copied. In some cases, mapping from the native data model to streams may not be simple; however, a bit of effort in creating this mapping pays off by providing a common framework and implementation for tracking which data has been copied. Again, we’ll revisit this a bit later, but this allows the framework to handle a lot of the heavy lifting with regards to delivery semantics.</a:t>
            </a:r>
          </a:p>
          <a:p>
            <a:pPr marL="171450" indent="-171450">
              <a:buFontTx/>
              <a:buChar char="•"/>
            </a:pPr>
            <a:endParaRPr lang="en-US" baseline="0" dirty="0" smtClean="0"/>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1112FBD7-BE33-5041-A138-28AE2BF0433C}" type="slidenum">
              <a:rPr lang="en-US" smtClean="0"/>
              <a:t>19</a:t>
            </a:fld>
            <a:endParaRPr lang="en-US"/>
          </a:p>
        </p:txBody>
      </p:sp>
    </p:spTree>
    <p:extLst>
      <p:ext uri="{BB962C8B-B14F-4D97-AF65-F5344CB8AC3E}">
        <p14:creationId xmlns:p14="http://schemas.microsoft.com/office/powerpoint/2010/main" val="9069787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a:buNone/>
            </a:pPr>
            <a:r>
              <a:rPr lang="en-US" dirty="0" smtClean="0"/>
              <a:t>Partitioned</a:t>
            </a:r>
            <a:r>
              <a:rPr lang="en-US" baseline="0" dirty="0" smtClean="0"/>
              <a:t> streams are the logical data model, but they don’t directly map to physical parallelism, or threads, in Kafka Connect. In the case of the database connector, a direct mapping might seem reasonable. However, some connectors will have a much larger number of partitions that are much finer-grained. For example, consider a connector for collecting metrics data – each metric might be considered its own partition, resulting in tens of thousands of partitions for even a small set of application servers.</a:t>
            </a:r>
          </a:p>
          <a:p>
            <a:pPr marL="0" indent="0">
              <a:buFont typeface="Arial"/>
              <a:buNone/>
            </a:pPr>
            <a:endParaRPr lang="en-US" baseline="0" dirty="0" smtClean="0"/>
          </a:p>
          <a:p>
            <a:pPr marL="0" indent="0">
              <a:buFont typeface="Arial"/>
              <a:buNone/>
            </a:pPr>
            <a:r>
              <a:rPr lang="en-US" baseline="0" dirty="0" smtClean="0"/>
              <a:t>However, we do want to exploit the parallelism provided by partitions. Connectors do this by assigning partitions to </a:t>
            </a:r>
            <a:r>
              <a:rPr lang="en-US" b="1" baseline="0" dirty="0" smtClean="0"/>
              <a:t>tasks</a:t>
            </a:r>
            <a:r>
              <a:rPr lang="en-US" baseline="0" dirty="0" smtClean="0"/>
              <a:t>. Tasks are, simply, threads of control given to the connector code which perform the actual copying of data.</a:t>
            </a:r>
          </a:p>
          <a:p>
            <a:pPr marL="628650" lvl="1" indent="-171450">
              <a:buFont typeface="Arial"/>
              <a:buChar char="•"/>
            </a:pPr>
            <a:r>
              <a:rPr lang="en-US" baseline="0" dirty="0" smtClean="0"/>
              <a:t>Each connector is given a thread it can use to monitor the input system for the active set of partitions. Remember that this set can be dynamic, so continuous monitoring is sometimes needed to detect changes to the set of partitions. When there are changes, the connector notifies the framework so it can reconfigure the current set of tasks.</a:t>
            </a:r>
            <a:endParaRPr lang="en-US" dirty="0" smtClean="0"/>
          </a:p>
          <a:p>
            <a:pPr marL="628650" lvl="1" indent="-171450">
              <a:buFont typeface="Arial"/>
              <a:buChar char="•"/>
            </a:pPr>
            <a:r>
              <a:rPr lang="en-US" baseline="0" dirty="0" smtClean="0"/>
              <a:t>Then, each task is given a dedicated thread for processing. The connector assigns a subset of partitions to each task and the task is the one that actually copies the data for that partition. Given the assignment, the connector implementer handles the reading or writing data from that set of partitions.</a:t>
            </a:r>
          </a:p>
          <a:p>
            <a:pPr marL="628650" lvl="1" indent="-171450">
              <a:buFont typeface="Arial"/>
              <a:buChar char="•"/>
            </a:pPr>
            <a:r>
              <a:rPr lang="en-US" baseline="0" dirty="0" smtClean="0"/>
              <a:t>And how do we decide how many tasks to generate? That’s up to the user, and it’s the primary way to control the total resources used by the connector. Since each task corresponds to a thread, the user can choose to dynamically increase or decrease the maximum number of tasks the connector may create in order to scale resource usage up or down.</a:t>
            </a:r>
          </a:p>
          <a:p>
            <a:pPr marL="457200" lvl="1" indent="0">
              <a:buFont typeface="Arial"/>
              <a:buNone/>
            </a:pPr>
            <a:endParaRPr lang="en-US" baseline="0" dirty="0"/>
          </a:p>
          <a:p>
            <a:pPr marL="0" lvl="0" indent="0">
              <a:buFont typeface="Arial"/>
              <a:buNone/>
            </a:pPr>
            <a:r>
              <a:rPr lang="en-US" baseline="0" dirty="0" smtClean="0"/>
              <a:t>So now we have some set of threads, but where do they actually execute? Kafka Connect has two modes of execution.</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1112FBD7-BE33-5041-A138-28AE2BF0433C}" type="slidenum">
              <a:rPr lang="en-US" smtClean="0"/>
              <a:t>20</a:t>
            </a:fld>
            <a:endParaRPr lang="en-US"/>
          </a:p>
        </p:txBody>
      </p:sp>
    </p:spTree>
    <p:extLst>
      <p:ext uri="{BB962C8B-B14F-4D97-AF65-F5344CB8AC3E}">
        <p14:creationId xmlns:p14="http://schemas.microsoft.com/office/powerpoint/2010/main" val="3373231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a:buChar char="•"/>
            </a:pPr>
            <a:r>
              <a:rPr lang="en-US" dirty="0" smtClean="0"/>
              <a:t>More types</a:t>
            </a:r>
            <a:r>
              <a:rPr lang="en-US" baseline="0" dirty="0" smtClean="0"/>
              <a:t> of data stores with specialized functionality – e.g. rise of </a:t>
            </a:r>
            <a:r>
              <a:rPr lang="en-US" baseline="0" dirty="0" err="1" smtClean="0"/>
              <a:t>NoSQL</a:t>
            </a:r>
            <a:r>
              <a:rPr lang="en-US" baseline="0" dirty="0" smtClean="0"/>
              <a:t> systems handling document-oriented and columnar stores. A lot more sources of data.</a:t>
            </a:r>
          </a:p>
          <a:p>
            <a:pPr marL="171450" indent="-171450">
              <a:buFont typeface="Arial"/>
              <a:buChar char="•"/>
            </a:pPr>
            <a:r>
              <a:rPr lang="en-US" baseline="0" dirty="0" smtClean="0"/>
              <a:t>Rise of secondary data stores and indexes – e.g. </a:t>
            </a:r>
            <a:r>
              <a:rPr lang="en-US" baseline="0" dirty="0" err="1" smtClean="0"/>
              <a:t>Elasticsearch</a:t>
            </a:r>
            <a:r>
              <a:rPr lang="en-US" baseline="0" dirty="0" smtClean="0"/>
              <a:t> for efficient text-based queries, graph DBs for graph-oriented queries, time series databases. A lot more destinations for data, and a lot of transformations along the way to those destinations.</a:t>
            </a:r>
          </a:p>
          <a:p>
            <a:pPr marL="171450" indent="-171450">
              <a:buFont typeface="Arial"/>
              <a:buChar char="•"/>
            </a:pPr>
            <a:r>
              <a:rPr lang="en-US" baseline="0" dirty="0" smtClean="0"/>
              <a:t>Real-time: data needs to be moved between these systems continuously and at low latency.</a:t>
            </a:r>
          </a:p>
          <a:p>
            <a:pPr marL="171450" indent="-171450">
              <a:buFont typeface="Arial"/>
              <a:buChar char="•"/>
            </a:pP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1112FBD7-BE33-5041-A138-28AE2BF0433C}" type="slidenum">
              <a:rPr lang="en-US" smtClean="0"/>
              <a:t>3</a:t>
            </a:fld>
            <a:endParaRPr lang="en-US"/>
          </a:p>
        </p:txBody>
      </p:sp>
    </p:spTree>
    <p:extLst>
      <p:ext uri="{BB962C8B-B14F-4D97-AF65-F5344CB8AC3E}">
        <p14:creationId xmlns:p14="http://schemas.microsoft.com/office/powerpoint/2010/main" val="35262788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Standalone</a:t>
            </a:r>
            <a:r>
              <a:rPr lang="en-US" baseline="0" dirty="0" smtClean="0"/>
              <a:t> mode works as a single process. This is really easy to get started with, easy to configure.</a:t>
            </a:r>
          </a:p>
          <a:p>
            <a:endParaRPr lang="en-US" baseline="0" dirty="0" smtClean="0"/>
          </a:p>
          <a:p>
            <a:r>
              <a:rPr lang="en-US" baseline="0" dirty="0" smtClean="0"/>
              <a:t>We like this because it scales down really easily and stays local for testing. It’s also great for connectors that really only make sense on a single node – for example, processing log files, where you need to read the data off the local file system.</a:t>
            </a:r>
          </a:p>
          <a:p>
            <a:endParaRPr lang="en-US" baseline="0" dirty="0" smtClean="0"/>
          </a:p>
          <a:p>
            <a:r>
              <a:rPr lang="en-US" baseline="0" dirty="0" smtClean="0"/>
              <a:t>If you’ve used systems like </a:t>
            </a:r>
            <a:r>
              <a:rPr lang="en-US" baseline="0" dirty="0" err="1" smtClean="0"/>
              <a:t>logstash</a:t>
            </a:r>
            <a:r>
              <a:rPr lang="en-US" baseline="0" dirty="0" smtClean="0"/>
              <a:t> or flume, this mode should look familiar. It’s commonly referred to as either standalone or agent mode.</a:t>
            </a:r>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1112FBD7-BE33-5041-A138-28AE2BF0433C}" type="slidenum">
              <a:rPr lang="en-US" smtClean="0"/>
              <a:t>21</a:t>
            </a:fld>
            <a:endParaRPr lang="en-US"/>
          </a:p>
        </p:txBody>
      </p:sp>
    </p:spTree>
    <p:extLst>
      <p:ext uri="{BB962C8B-B14F-4D97-AF65-F5344CB8AC3E}">
        <p14:creationId xmlns:p14="http://schemas.microsoft.com/office/powerpoint/2010/main" val="7042501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a:buNone/>
            </a:pPr>
            <a:r>
              <a:rPr lang="en-US" dirty="0" smtClean="0"/>
              <a:t>In contrast, distributed mode can</a:t>
            </a:r>
            <a:r>
              <a:rPr lang="en-US" baseline="0" dirty="0" smtClean="0"/>
              <a:t> scale up while providing distribution and fault tolerance.</a:t>
            </a:r>
            <a:endParaRPr lang="en-US" dirty="0" smtClean="0"/>
          </a:p>
          <a:p>
            <a:pPr marL="0" indent="0">
              <a:buFont typeface="Arial"/>
              <a:buNone/>
            </a:pPr>
            <a:endParaRPr lang="en-US" dirty="0" smtClean="0"/>
          </a:p>
          <a:p>
            <a:pPr marL="171450" indent="-171450">
              <a:buFont typeface="Arial"/>
              <a:buChar char="•"/>
            </a:pPr>
            <a:r>
              <a:rPr lang="en-US" dirty="0" smtClean="0"/>
              <a:t>Recall that each connector or task is a</a:t>
            </a:r>
            <a:r>
              <a:rPr lang="en-US" baseline="0" dirty="0" smtClean="0"/>
              <a:t> thread, and we’re considering each to be approximately equal in terms of resource usage.</a:t>
            </a:r>
          </a:p>
          <a:p>
            <a:pPr marL="171450" indent="-171450">
              <a:buFont typeface="Arial"/>
              <a:buChar char="•"/>
            </a:pPr>
            <a:r>
              <a:rPr lang="en-US" dirty="0" smtClean="0"/>
              <a:t>Connectors</a:t>
            </a:r>
            <a:r>
              <a:rPr lang="en-US" baseline="0" dirty="0" smtClean="0"/>
              <a:t> and t</a:t>
            </a:r>
            <a:r>
              <a:rPr lang="en-US" dirty="0" smtClean="0"/>
              <a:t>asks are auto-balanced across workers. Failures automatically handled</a:t>
            </a:r>
            <a:r>
              <a:rPr lang="en-US" baseline="0" dirty="0" smtClean="0"/>
              <a:t> by redistributing work, and you can easily scale the cluster up or down by adding more workers.</a:t>
            </a:r>
          </a:p>
          <a:p>
            <a:pPr marL="171450" indent="-171450">
              <a:buFont typeface="Arial"/>
              <a:buChar char="•"/>
            </a:pPr>
            <a:r>
              <a:rPr lang="en-US" baseline="0" dirty="0" smtClean="0"/>
              <a:t>Cool implementation note: reuses group membership functionality of consumer groups. Note how if you replace “worker” with “consumer” and “task” with “topic partition”, the things it is doing look largely the same: assigning tasks to workers, detecting when a worker is added or fails, and rebalancing the work. Kafka already provides support for doing a lot of this, so by leveraging the existing implementation and coordinating through Kafka’s group functionality (with internal data stored in Kafka topics), Kafka Connect can provide this functionality in a relatively small code footprint.</a:t>
            </a:r>
          </a:p>
          <a:p>
            <a:pPr marL="171450" indent="-171450">
              <a:buFont typeface="Arial"/>
              <a:buChar char="•"/>
            </a:pPr>
            <a:r>
              <a:rPr lang="en-US" baseline="0" dirty="0" smtClean="0"/>
              <a:t>Finally, note that Kafka Connect does not own the process management at all. We don’t want to make assumptions about using </a:t>
            </a:r>
            <a:r>
              <a:rPr lang="en-US" baseline="0" dirty="0" err="1" smtClean="0"/>
              <a:t>Mesos</a:t>
            </a:r>
            <a:r>
              <a:rPr lang="en-US" baseline="0" dirty="0" smtClean="0"/>
              <a:t>, YARN, or any other tool because that would unnecessarily limit Kafka </a:t>
            </a:r>
            <a:r>
              <a:rPr lang="en-US" baseline="0" dirty="0" err="1" smtClean="0"/>
              <a:t>Connect’s</a:t>
            </a:r>
            <a:r>
              <a:rPr lang="en-US" baseline="0" dirty="0" smtClean="0"/>
              <a:t> usage. Kafka Connect will work out of the box in any of these cluster management systems, or with orchestration tools, or if you just manage your processes with your own tooling.</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1112FBD7-BE33-5041-A138-28AE2BF0433C}" type="slidenum">
              <a:rPr lang="en-US" smtClean="0"/>
              <a:t>22</a:t>
            </a:fld>
            <a:endParaRPr lang="en-US"/>
          </a:p>
        </p:txBody>
      </p:sp>
    </p:spTree>
    <p:extLst>
      <p:ext uri="{BB962C8B-B14F-4D97-AF65-F5344CB8AC3E}">
        <p14:creationId xmlns:p14="http://schemas.microsoft.com/office/powerpoint/2010/main" val="38082169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a:buNone/>
            </a:pPr>
            <a:r>
              <a:rPr lang="en-US" dirty="0" smtClean="0"/>
              <a:t>In contrast, distributed mode can</a:t>
            </a:r>
            <a:r>
              <a:rPr lang="en-US" baseline="0" dirty="0" smtClean="0"/>
              <a:t> scale up while providing distribution and fault tolerance.</a:t>
            </a:r>
            <a:endParaRPr lang="en-US" dirty="0" smtClean="0"/>
          </a:p>
          <a:p>
            <a:pPr marL="0" indent="0">
              <a:buFont typeface="Arial"/>
              <a:buNone/>
            </a:pPr>
            <a:endParaRPr lang="en-US" dirty="0" smtClean="0"/>
          </a:p>
          <a:p>
            <a:pPr marL="171450" indent="-171450">
              <a:buFont typeface="Arial"/>
              <a:buChar char="•"/>
            </a:pPr>
            <a:r>
              <a:rPr lang="en-US" dirty="0" smtClean="0"/>
              <a:t>Recall that each connector or task is a</a:t>
            </a:r>
            <a:r>
              <a:rPr lang="en-US" baseline="0" dirty="0" smtClean="0"/>
              <a:t> thread, and we’re considering each to be approximately equal in terms of resource usage.</a:t>
            </a:r>
          </a:p>
          <a:p>
            <a:pPr marL="171450" indent="-171450">
              <a:buFont typeface="Arial"/>
              <a:buChar char="•"/>
            </a:pPr>
            <a:r>
              <a:rPr lang="en-US" dirty="0" smtClean="0"/>
              <a:t>Connectors</a:t>
            </a:r>
            <a:r>
              <a:rPr lang="en-US" baseline="0" dirty="0" smtClean="0"/>
              <a:t> and t</a:t>
            </a:r>
            <a:r>
              <a:rPr lang="en-US" dirty="0" smtClean="0"/>
              <a:t>asks are auto-balanced across workers. Failures automatically handled</a:t>
            </a:r>
            <a:r>
              <a:rPr lang="en-US" baseline="0" dirty="0" smtClean="0"/>
              <a:t> by redistributing work, and you can easily scale the cluster up or down by adding more workers.</a:t>
            </a:r>
          </a:p>
          <a:p>
            <a:pPr marL="171450" indent="-171450">
              <a:buFont typeface="Arial"/>
              <a:buChar char="•"/>
            </a:pPr>
            <a:r>
              <a:rPr lang="en-US" baseline="0" dirty="0" smtClean="0"/>
              <a:t>Cool implementation note: reuses group membership functionality of consumer groups. Note how if you replace “worker” with “consumer” and “task” with “topic partition”, the things it is doing look largely the same: assigning tasks to workers, detecting when a worker is added or fails, and rebalancing the work. Kafka already provides support for doing a lot of this, so by leveraging the existing implementation and coordinating through Kafka’s group functionality (with internal data stored in Kafka topics), Kafka Connect can provide this functionality in a relatively small code footprint.</a:t>
            </a:r>
          </a:p>
          <a:p>
            <a:pPr marL="171450" indent="-171450">
              <a:buFont typeface="Arial"/>
              <a:buChar char="•"/>
            </a:pPr>
            <a:r>
              <a:rPr lang="en-US" baseline="0" dirty="0" smtClean="0"/>
              <a:t>Finally, note that Kafka Connect does not own the process management at all. We don’t want to make assumptions about using </a:t>
            </a:r>
            <a:r>
              <a:rPr lang="en-US" baseline="0" dirty="0" err="1" smtClean="0"/>
              <a:t>Mesos</a:t>
            </a:r>
            <a:r>
              <a:rPr lang="en-US" baseline="0" dirty="0" smtClean="0"/>
              <a:t>, YARN, or any other tool because that would unnecessarily limit Kafka </a:t>
            </a:r>
            <a:r>
              <a:rPr lang="en-US" baseline="0" dirty="0" err="1" smtClean="0"/>
              <a:t>Connect’s</a:t>
            </a:r>
            <a:r>
              <a:rPr lang="en-US" baseline="0" dirty="0" smtClean="0"/>
              <a:t> usage. Kafka Connect will work out of the box in any of these cluster management systems, or with orchestration tools, or if you just manage your processes with your own tooling.</a:t>
            </a:r>
          </a:p>
          <a:p>
            <a:pPr marL="0" indent="0">
              <a:buFont typeface="Arial"/>
              <a:buNone/>
            </a:pPr>
            <a:endParaRPr lang="en-US" baseline="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1112FBD7-BE33-5041-A138-28AE2BF0433C}" type="slidenum">
              <a:rPr lang="en-US" smtClean="0"/>
              <a:t>23</a:t>
            </a:fld>
            <a:endParaRPr lang="en-US"/>
          </a:p>
        </p:txBody>
      </p:sp>
    </p:spTree>
    <p:extLst>
      <p:ext uri="{BB962C8B-B14F-4D97-AF65-F5344CB8AC3E}">
        <p14:creationId xmlns:p14="http://schemas.microsoft.com/office/powerpoint/2010/main" val="38082169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a:buNone/>
            </a:pPr>
            <a:r>
              <a:rPr lang="en-US" dirty="0" smtClean="0"/>
              <a:t>In contrast, distributed mode can</a:t>
            </a:r>
            <a:r>
              <a:rPr lang="en-US" baseline="0" dirty="0" smtClean="0"/>
              <a:t> scale up while providing distribution and fault tolerance.</a:t>
            </a:r>
            <a:endParaRPr lang="en-US" dirty="0" smtClean="0"/>
          </a:p>
          <a:p>
            <a:pPr marL="0" indent="0">
              <a:buFont typeface="Arial"/>
              <a:buNone/>
            </a:pPr>
            <a:endParaRPr lang="en-US" dirty="0" smtClean="0"/>
          </a:p>
          <a:p>
            <a:pPr marL="171450" indent="-171450">
              <a:buFont typeface="Arial"/>
              <a:buChar char="•"/>
            </a:pPr>
            <a:r>
              <a:rPr lang="en-US" dirty="0" smtClean="0"/>
              <a:t>Recall that each connector or task is a</a:t>
            </a:r>
            <a:r>
              <a:rPr lang="en-US" baseline="0" dirty="0" smtClean="0"/>
              <a:t> thread, and we’re considering each to be approximately equal in terms of resource usage.</a:t>
            </a:r>
          </a:p>
          <a:p>
            <a:pPr marL="171450" indent="-171450">
              <a:buFont typeface="Arial"/>
              <a:buChar char="•"/>
            </a:pPr>
            <a:r>
              <a:rPr lang="en-US" dirty="0" smtClean="0"/>
              <a:t>Connectors</a:t>
            </a:r>
            <a:r>
              <a:rPr lang="en-US" baseline="0" dirty="0" smtClean="0"/>
              <a:t> and t</a:t>
            </a:r>
            <a:r>
              <a:rPr lang="en-US" dirty="0" smtClean="0"/>
              <a:t>asks are auto-balanced across workers. Failures automatically handled</a:t>
            </a:r>
            <a:r>
              <a:rPr lang="en-US" baseline="0" dirty="0" smtClean="0"/>
              <a:t> by redistributing work, and you can easily scale the cluster up or down by adding more workers.</a:t>
            </a:r>
          </a:p>
          <a:p>
            <a:pPr marL="171450" indent="-171450">
              <a:buFont typeface="Arial"/>
              <a:buChar char="•"/>
            </a:pPr>
            <a:r>
              <a:rPr lang="en-US" baseline="0" dirty="0" smtClean="0"/>
              <a:t>Cool implementation note: reuses group membership functionality of consumer groups. Note how if you replace “worker” with “consumer” and “task” with “topic partition”, the things it is doing look largely the same: assigning tasks to workers, detecting when a worker is added or fails, and rebalancing the work. Kafka already provides support for doing a lot of this, so by leveraging the existing implementation and coordinating through Kafka’s group functionality (with internal data stored in Kafka topics), Kafka Connect can provide this functionality in a relatively small code footprint.</a:t>
            </a:r>
          </a:p>
          <a:p>
            <a:pPr marL="171450" indent="-171450">
              <a:buFont typeface="Arial"/>
              <a:buChar char="•"/>
            </a:pPr>
            <a:r>
              <a:rPr lang="en-US" baseline="0" dirty="0" smtClean="0"/>
              <a:t>All of this functionality can be accessed via  REST API – submit connectors, see their status, update </a:t>
            </a:r>
            <a:r>
              <a:rPr lang="en-US" baseline="0" dirty="0" err="1" smtClean="0"/>
              <a:t>configs</a:t>
            </a:r>
            <a:r>
              <a:rPr lang="en-US" baseline="0" dirty="0" smtClean="0"/>
              <a:t>, and so on.</a:t>
            </a:r>
          </a:p>
          <a:p>
            <a:pPr marL="171450" indent="-171450">
              <a:buFont typeface="Arial"/>
              <a:buChar char="•"/>
            </a:pPr>
            <a:r>
              <a:rPr lang="en-US" baseline="0" dirty="0" smtClean="0"/>
              <a:t>Finally, note that Kafka Connect does not own the process management at all. We don’t want to make assumptions about using </a:t>
            </a:r>
            <a:r>
              <a:rPr lang="en-US" baseline="0" dirty="0" err="1" smtClean="0"/>
              <a:t>Mesos</a:t>
            </a:r>
            <a:r>
              <a:rPr lang="en-US" baseline="0" dirty="0" smtClean="0"/>
              <a:t>, YARN, or any other tool because that would unnecessarily limit Kafka </a:t>
            </a:r>
            <a:r>
              <a:rPr lang="en-US" baseline="0" dirty="0" err="1" smtClean="0"/>
              <a:t>Connect’s</a:t>
            </a:r>
            <a:r>
              <a:rPr lang="en-US" baseline="0" dirty="0" smtClean="0"/>
              <a:t> usage. Kafka Connect will work out of the box in any of these cluster management systems, or with orchestration tools, or if you just manage your processes with your own tooling.</a:t>
            </a:r>
          </a:p>
          <a:p>
            <a:pPr marL="171450" indent="-171450">
              <a:buFont typeface="Arial"/>
              <a:buChar char="•"/>
            </a:pPr>
            <a:endParaRPr lang="en-US" baseline="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1112FBD7-BE33-5041-A138-28AE2BF0433C}" type="slidenum">
              <a:rPr lang="en-US" smtClean="0"/>
              <a:t>24</a:t>
            </a:fld>
            <a:endParaRPr lang="en-US"/>
          </a:p>
        </p:txBody>
      </p:sp>
    </p:spTree>
    <p:extLst>
      <p:ext uri="{BB962C8B-B14F-4D97-AF65-F5344CB8AC3E}">
        <p14:creationId xmlns:p14="http://schemas.microsoft.com/office/powerpoint/2010/main" val="38082169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 want to mention two important</a:t>
            </a:r>
            <a:r>
              <a:rPr lang="en-US" baseline="0" dirty="0" smtClean="0"/>
              <a:t> features that also simplify both connector developer’s and user’s lives.</a:t>
            </a:r>
            <a:endParaRPr lang="en-US" dirty="0" smtClean="0"/>
          </a:p>
          <a:p>
            <a:endParaRPr lang="en-US" dirty="0" smtClean="0"/>
          </a:p>
          <a:p>
            <a:r>
              <a:rPr lang="en-US" baseline="0" dirty="0" smtClean="0"/>
              <a:t>The first feature is offset management, which provides for standardized data delivery guarantees. </a:t>
            </a:r>
            <a:r>
              <a:rPr lang="en-US" dirty="0" smtClean="0"/>
              <a:t>Delivery</a:t>
            </a:r>
            <a:r>
              <a:rPr lang="en-US" baseline="0" dirty="0" smtClean="0"/>
              <a:t> guarantees are actually rarely provided in many other systems. They generally offer some sort of best effort, but unreliable, delivery. Ironically, stream processing frameworks often do a better job than tools specifically designed for data copying.</a:t>
            </a:r>
          </a:p>
          <a:p>
            <a:endParaRPr lang="en-US" baseline="0" dirty="0" smtClean="0"/>
          </a:p>
          <a:p>
            <a:r>
              <a:rPr lang="en-US" baseline="0" dirty="0" smtClean="0"/>
              <a:t>Kafka Connect handles offset </a:t>
            </a:r>
            <a:r>
              <a:rPr lang="en-US" baseline="0" dirty="0" err="1" smtClean="0"/>
              <a:t>checkpointing</a:t>
            </a:r>
            <a:r>
              <a:rPr lang="en-US" baseline="0" dirty="0" smtClean="0"/>
              <a:t> for connectors, and this fits in as a natural extension to Kafka’s offset commit functionality. For sources this works with offsets that have complex structure (e.g. timestamps + </a:t>
            </a:r>
            <a:r>
              <a:rPr lang="en-US" baseline="0" dirty="0" err="1" smtClean="0"/>
              <a:t>autoincrementing</a:t>
            </a:r>
            <a:r>
              <a:rPr lang="en-US" baseline="0" dirty="0" smtClean="0"/>
              <a:t> IDs in a database) and requires no implementation support from the connector beyond defining the offsets and being able to start reading from a saved offset. For sinks, we can leverage Kafka’s existing offset functionality, but in order to ensure data is completely written, sinks must also support a flush operation. Commits are automatically processed periodically. By default, this mode of managing offsets will provide at least once delivery; internally both sources and sinks are simply flushing all data to the output and the committing offsets.</a:t>
            </a:r>
          </a:p>
          <a:p>
            <a:endParaRPr lang="en-US" baseline="0" dirty="0" smtClean="0"/>
          </a:p>
          <a:p>
            <a:r>
              <a:rPr lang="en-US" baseline="0" dirty="0" smtClean="0"/>
              <a:t>Note that some connectors will opt out of this functionality in order to provide even stronger guarantees. For example, the HDFS connector manages its own offsets because (carefully) tracking them in HDFS along with the data allows for exactly-once delivery.</a:t>
            </a:r>
          </a:p>
          <a:p>
            <a:endParaRPr lang="en-US"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1112FBD7-BE33-5041-A138-28AE2BF0433C}" type="slidenum">
              <a:rPr lang="en-US" smtClean="0"/>
              <a:t>25</a:t>
            </a:fld>
            <a:endParaRPr lang="en-US"/>
          </a:p>
        </p:txBody>
      </p:sp>
    </p:spTree>
    <p:extLst>
      <p:ext uri="{BB962C8B-B14F-4D97-AF65-F5344CB8AC3E}">
        <p14:creationId xmlns:p14="http://schemas.microsoft.com/office/powerpoint/2010/main" val="2153236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 second feature I want to mention</a:t>
            </a:r>
            <a:r>
              <a:rPr lang="en-US" baseline="0" dirty="0" smtClean="0"/>
              <a:t> are converters. Serialization formats may seem like a minor detail, but not separating the details of data serialization in Kafka from the details of source or sink systems results in a lot of inefficiency:</a:t>
            </a:r>
          </a:p>
          <a:p>
            <a:pPr marL="0" indent="0">
              <a:buFont typeface="Arial"/>
              <a:buNone/>
            </a:pPr>
            <a:endParaRPr lang="en-US" baseline="0" dirty="0" smtClean="0"/>
          </a:p>
          <a:p>
            <a:pPr marL="171450" indent="-171450">
              <a:buFont typeface="Arial"/>
              <a:buChar char="•"/>
            </a:pPr>
            <a:r>
              <a:rPr lang="en-US" baseline="0" dirty="0" smtClean="0"/>
              <a:t>A lot of code for doing simple data conversions are duplicated across a large number of ad hoc connector implementations.</a:t>
            </a:r>
          </a:p>
          <a:p>
            <a:pPr marL="171450" indent="-171450">
              <a:buFont typeface="Arial"/>
              <a:buChar char="•"/>
            </a:pPr>
            <a:r>
              <a:rPr lang="en-US" baseline="0" dirty="0" smtClean="0"/>
              <a:t>Each connector ultimately contains its own set of serialization options as it is used in more environments – JSON, Avro, Thrift, </a:t>
            </a:r>
            <a:r>
              <a:rPr lang="en-US" baseline="0" dirty="0" err="1" smtClean="0"/>
              <a:t>protobufs</a:t>
            </a:r>
            <a:r>
              <a:rPr lang="en-US" baseline="0" dirty="0" smtClean="0"/>
              <a:t>, and more.</a:t>
            </a:r>
          </a:p>
          <a:p>
            <a:pPr marL="171450" indent="-171450">
              <a:buFont typeface="Arial"/>
              <a:buChar char="•"/>
            </a:pPr>
            <a:endParaRPr lang="en-US" baseline="0" dirty="0" smtClean="0"/>
          </a:p>
          <a:p>
            <a:pPr marL="0" indent="0">
              <a:buFont typeface="Arial"/>
              <a:buNone/>
            </a:pPr>
            <a:r>
              <a:rPr lang="en-US" baseline="0" dirty="0" smtClean="0"/>
              <a:t>Much like the </a:t>
            </a:r>
            <a:r>
              <a:rPr lang="en-US" baseline="0" dirty="0" err="1" smtClean="0"/>
              <a:t>serializers</a:t>
            </a:r>
            <a:r>
              <a:rPr lang="en-US" baseline="0" dirty="0" smtClean="0"/>
              <a:t> in Kafka’s producer and consumer, the Converters abstract away the details of serialization. Converters are different because they guarantee data is transformed to a common data API defined by Kafka Connect. This API supports both schema and </a:t>
            </a:r>
            <a:r>
              <a:rPr lang="en-US" baseline="0" dirty="0" err="1" smtClean="0"/>
              <a:t>schemaless</a:t>
            </a:r>
            <a:r>
              <a:rPr lang="en-US" baseline="0" dirty="0" smtClean="0"/>
              <a:t> data, common primitive data types, complex types like </a:t>
            </a:r>
            <a:r>
              <a:rPr lang="en-US" baseline="0" dirty="0" err="1" smtClean="0"/>
              <a:t>structs</a:t>
            </a:r>
            <a:r>
              <a:rPr lang="en-US" baseline="0" dirty="0" smtClean="0"/>
              <a:t>, and logical type extensions. By sharing this API, connectors write one set of translation code and Converters handle format-specific details. For example, the JDBC connector can easily be used to produce either JSON or Avro to Kafka, without any format-specific code in the connector.</a:t>
            </a:r>
          </a:p>
          <a:p>
            <a:pPr marL="171450" indent="-171450">
              <a:buFont typeface="Arial"/>
              <a:buChar char="•"/>
            </a:pPr>
            <a:endParaRPr lang="en-US" dirty="0"/>
          </a:p>
        </p:txBody>
      </p:sp>
    </p:spTree>
    <p:extLst>
      <p:ext uri="{BB962C8B-B14F-4D97-AF65-F5344CB8AC3E}">
        <p14:creationId xmlns:p14="http://schemas.microsoft.com/office/powerpoint/2010/main" val="22087618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Kafka</a:t>
            </a:r>
            <a:r>
              <a:rPr lang="en-US" baseline="0" dirty="0" smtClean="0"/>
              <a:t> Connect provides the framework, but I want to spend a few minutes describing the current state of the connector ecosystem. While the framework ships with Apache Kafka, connectors use a federated approach to development. Confluent helped kick off connector development with a few key open source connectors – JDBC for importing data from any relational database and HDFS, for exactly once delivery of data into HDFS and Hive. Confluent will be continuing to add more open source connectors.</a:t>
            </a:r>
          </a:p>
          <a:p>
            <a:endParaRPr lang="en-US" baseline="0" dirty="0" smtClean="0"/>
          </a:p>
          <a:p>
            <a:r>
              <a:rPr lang="en-US" baseline="0" dirty="0" smtClean="0"/>
              <a:t>We’ve also started tracking connectors that the community has been developing on a page we’re calling the Connector Hub. We’ve already got a dozen or so connectors, and more are popping up every week. We’ll be working to make this index as useful to users as possible, offering information about the current state of the connector implementations and feature sets.</a:t>
            </a:r>
            <a:endParaRPr lang="en-US" dirty="0" smtClean="0"/>
          </a:p>
          <a:p>
            <a:endParaRPr lang="en-US" dirty="0"/>
          </a:p>
        </p:txBody>
      </p:sp>
    </p:spTree>
    <p:extLst>
      <p:ext uri="{BB962C8B-B14F-4D97-AF65-F5344CB8AC3E}">
        <p14:creationId xmlns:p14="http://schemas.microsoft.com/office/powerpoint/2010/main" val="21360625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Font typeface="Arial"/>
              <a:buNone/>
            </a:pPr>
            <a:r>
              <a:rPr lang="en-US" baseline="0" dirty="0" smtClean="0"/>
              <a:t>With all these pieces you can see how we can tie together Kafka and Kafka Connect with stream processing frameworks and applications to not only simplify building these data pipelines and solve data integration challenges, but also transform how your company manages its data pipelines.</a:t>
            </a:r>
          </a:p>
          <a:p>
            <a:pPr marL="0" indent="0">
              <a:buFont typeface="Arial"/>
              <a:buNone/>
            </a:pPr>
            <a:endParaRPr lang="en-US" baseline="0" dirty="0" smtClean="0"/>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dirty="0" smtClean="0"/>
              <a:t>Kafka provides</a:t>
            </a:r>
            <a:r>
              <a:rPr lang="en-US" baseline="0" dirty="0" smtClean="0"/>
              <a:t> the central hub for real-time data and </a:t>
            </a:r>
            <a:r>
              <a:rPr lang="en-US" dirty="0" smtClean="0"/>
              <a:t>Kafka Connect </a:t>
            </a:r>
            <a:r>
              <a:rPr lang="en-US" baseline="0" dirty="0" smtClean="0"/>
              <a:t>simplifies operationalization: one service to maintain, common metrics, common monitoring, and agnostic to your choice of process and cluster management.</a:t>
            </a:r>
          </a:p>
          <a:p>
            <a:pPr marL="0" indent="0">
              <a:buFont typeface="Arial"/>
              <a:buNone/>
            </a:pPr>
            <a:endParaRPr lang="en-US" dirty="0" smtClean="0"/>
          </a:p>
          <a:p>
            <a:pPr marL="171450" indent="-171450">
              <a:buFont typeface="Arial"/>
              <a:buChar char="•"/>
            </a:pPr>
            <a:r>
              <a:rPr lang="en-US" baseline="0" dirty="0" smtClean="0"/>
              <a:t>You can centrally managed Kafka Connect cluster running in distributed </a:t>
            </a:r>
            <a:r>
              <a:rPr lang="en-US" dirty="0" smtClean="0"/>
              <a:t>mode,</a:t>
            </a:r>
            <a:r>
              <a:rPr lang="en-US" baseline="0" dirty="0" smtClean="0"/>
              <a:t> and accessed via</a:t>
            </a:r>
            <a:r>
              <a:rPr lang="en-US" dirty="0" smtClean="0"/>
              <a:t> REST API, allowing your ops team</a:t>
            </a:r>
            <a:r>
              <a:rPr lang="en-US" baseline="0" dirty="0" smtClean="0"/>
              <a:t> to provide data integration as a service to your entire organization.</a:t>
            </a:r>
          </a:p>
          <a:p>
            <a:pPr marL="171450" indent="-171450">
              <a:buFont typeface="Arial"/>
              <a:buChar char="•"/>
            </a:pPr>
            <a:r>
              <a:rPr lang="en-US" baseline="0" dirty="0" smtClean="0"/>
              <a:t>For developers who want to build a complex data pipeline, they can submit jobs to copy data into and out of Kafka – it’s zero coding (assuming a connector is available)</a:t>
            </a:r>
          </a:p>
          <a:p>
            <a:pPr marL="171450" indent="-171450">
              <a:buFont typeface="Arial"/>
              <a:buChar char="•"/>
            </a:pPr>
            <a:r>
              <a:rPr lang="en-US" baseline="0" dirty="0" smtClean="0"/>
              <a:t>Then, they can easily leverage either the traditional clients or stream processing frameworks to transform that data. The output is stored back into another Kafka topic or served up directly.</a:t>
            </a:r>
          </a:p>
          <a:p>
            <a:pPr marL="171450" indent="-171450">
              <a:buFont typeface="Arial"/>
              <a:buChar char="•"/>
            </a:pPr>
            <a:r>
              <a:rPr lang="en-US" baseline="0" dirty="0" smtClean="0"/>
              <a:t>As a side benefit, standardizing on Kafka encourages reuse of existing data (both raw and transformed). Providing this service not only makes it easy to build your *own* complex data pipeline, it encourages other people in the org to build on top of your existing work.</a:t>
            </a:r>
          </a:p>
          <a:p>
            <a:pPr marL="171450" indent="-171450">
              <a:buFont typeface="Arial"/>
              <a:buChar char="•"/>
            </a:pPr>
            <a:r>
              <a:rPr lang="en-US" baseline="0" dirty="0" smtClean="0"/>
              <a:t>Confluent Platform also provides additional tools that make this setup even more powerful. For example, the schema registry controls the format of data in each topic, and besides ensuring data quality and compatibility, it also encourages decoupling of teams by allowing anyone to discover what data is in a topic, grab its schema, and immediately start utilizing that data without ever adding coordination overhead with another team.</a:t>
            </a:r>
          </a:p>
          <a:p>
            <a:pPr marL="171450" indent="-171450">
              <a:buFont typeface="Arial"/>
              <a:buChar char="•"/>
            </a:pPr>
            <a:endParaRPr lang="en-US" baseline="0" dirty="0" smtClean="0"/>
          </a:p>
          <a:p>
            <a:pPr marL="0" indent="0">
              <a:buFont typeface="Arial"/>
              <a:buNone/>
            </a:pPr>
            <a:r>
              <a:rPr lang="en-US" baseline="0" dirty="0" smtClean="0"/>
              <a:t>A stream data platform built around Kafka and Kafka Connect allows you to scale to handle your entire organization’s real-time data, while maintaining simple management and easy operationalization of your data pipeline.</a:t>
            </a:r>
            <a:endParaRPr lang="en-US"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1112FBD7-BE33-5041-A138-28AE2BF0433C}" type="slidenum">
              <a:rPr lang="en-US" smtClean="0"/>
              <a:t>29</a:t>
            </a:fld>
            <a:endParaRPr lang="en-US"/>
          </a:p>
        </p:txBody>
      </p:sp>
    </p:spTree>
    <p:extLst>
      <p:ext uri="{BB962C8B-B14F-4D97-AF65-F5344CB8AC3E}">
        <p14:creationId xmlns:p14="http://schemas.microsoft.com/office/powerpoint/2010/main" val="16282888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smtClean="0"/>
              <a:t>With that, I’d like to say thank</a:t>
            </a:r>
            <a:r>
              <a:rPr lang="en-US" baseline="0" dirty="0" smtClean="0"/>
              <a:t> for listening and I’d be happy to take any questions.</a:t>
            </a:r>
            <a:endParaRPr dirty="0"/>
          </a:p>
        </p:txBody>
      </p:sp>
    </p:spTree>
    <p:extLst>
      <p:ext uri="{BB962C8B-B14F-4D97-AF65-F5344CB8AC3E}">
        <p14:creationId xmlns:p14="http://schemas.microsoft.com/office/powerpoint/2010/main" val="14691513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Unfortunately,</a:t>
            </a:r>
            <a:r>
              <a:rPr lang="en-US" baseline="0" dirty="0" smtClean="0"/>
              <a:t> as you build up large, complex data pipelines in an ad hoc fashion by connecting different data systems that need copies of the same data with one-off connectors for those systems, or build out custom connectors for stream processing frameworks to handle different sources and sinks of streaming data, we end up with a giant, unmaintainable mess.</a:t>
            </a:r>
          </a:p>
          <a:p>
            <a:endParaRPr lang="en-US" baseline="0" dirty="0" smtClean="0"/>
          </a:p>
          <a:p>
            <a:r>
              <a:rPr lang="en-US" baseline="0" dirty="0" smtClean="0"/>
              <a:t>This mess has a huge impact on productivity and agility once you get past just a few systems. Adding any new data storage system or stream processing job requires carefully tracking down all the downstream systems that might be affected, which may require coordinating with dozens of teams and code spread across many repositories. Trying to change one data source’s data format can impact many downstream systems, yet there’s no simple way to discover how these jobs are related.</a:t>
            </a:r>
          </a:p>
          <a:p>
            <a:endParaRPr lang="en-US" baseline="0" dirty="0" smtClean="0"/>
          </a:p>
          <a:p>
            <a:r>
              <a:rPr lang="en-US" baseline="0" dirty="0" smtClean="0"/>
              <a:t>This is a real problem that we’re seeing across a variety of companies today. We need to do something to simplify this picture. While Confluent is working to build out a number of tools to help with these challenges, today I want to focus on how we can standardize and simplify constructing these data pipelines so that, at a minimum, we reduce operational complexity and make it easier to discover and understand the full data pipeline and dependencies.</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1112FBD7-BE33-5041-A138-28AE2BF0433C}" type="slidenum">
              <a:rPr lang="en-US" smtClean="0"/>
              <a:t>4</a:t>
            </a:fld>
            <a:endParaRPr lang="en-US"/>
          </a:p>
        </p:txBody>
      </p:sp>
    </p:spTree>
    <p:extLst>
      <p:ext uri="{BB962C8B-B14F-4D97-AF65-F5344CB8AC3E}">
        <p14:creationId xmlns:p14="http://schemas.microsoft.com/office/powerpoint/2010/main" val="1376015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refer to this problem as data integration – by which we broadly mean</a:t>
            </a:r>
            <a:r>
              <a:rPr lang="en-US" sz="1200" kern="1200" baseline="0" dirty="0" smtClean="0">
                <a:solidFill>
                  <a:schemeClr val="tx1"/>
                </a:solidFill>
                <a:effectLst/>
                <a:latin typeface="+mn-lt"/>
                <a:ea typeface="+mn-ea"/>
                <a:cs typeface="+mn-cs"/>
              </a:rPr>
              <a:t> making sure data gets to all the right places. We need to be able to collect data from a diverse set of sources and then feed it to several downstream applications and systems for processing.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smtClean="0">
                <a:solidFill>
                  <a:schemeClr val="tx1"/>
                </a:solidFill>
                <a:effectLst/>
                <a:latin typeface="+mn-lt"/>
                <a:ea typeface="+mn-ea"/>
                <a:cs typeface="+mn-cs"/>
              </a:rPr>
              <a:t>This problem </a:t>
            </a:r>
            <a:r>
              <a:rPr lang="en-US" sz="1200" kern="1200" dirty="0" smtClean="0">
                <a:solidFill>
                  <a:schemeClr val="tx1"/>
                </a:solidFill>
                <a:effectLst/>
                <a:latin typeface="+mn-lt"/>
                <a:ea typeface="+mn-ea"/>
                <a:cs typeface="+mn-cs"/>
              </a:rPr>
              <a:t>isn’t a</a:t>
            </a:r>
            <a:r>
              <a:rPr lang="en-US" sz="1200" kern="1200" baseline="0" dirty="0" smtClean="0">
                <a:solidFill>
                  <a:schemeClr val="tx1"/>
                </a:solidFill>
                <a:effectLst/>
                <a:latin typeface="+mn-lt"/>
                <a:ea typeface="+mn-ea"/>
                <a:cs typeface="+mn-cs"/>
              </a:rPr>
              <a:t> new one. There were legacy solutions to this problem but the approach of copying data in an ad-hoc way across applications just does not scale anymore. Today data is in motion and it needs to move in real-time and at scale.</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1666812D-9903-4DFD-9ED7-6465D959D759}" type="slidenum">
              <a:rPr lang="en-US" smtClean="0"/>
              <a:t>5</a:t>
            </a:fld>
            <a:endParaRPr lang="en-US"/>
          </a:p>
        </p:txBody>
      </p:sp>
    </p:spTree>
    <p:extLst>
      <p:ext uri="{BB962C8B-B14F-4D97-AF65-F5344CB8AC3E}">
        <p14:creationId xmlns:p14="http://schemas.microsoft.com/office/powerpoint/2010/main" val="2934107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dirty="0" smtClean="0"/>
              <a:t>I want to start by highlighting</a:t>
            </a:r>
            <a:r>
              <a:rPr lang="en-US" baseline="0" dirty="0" smtClean="0"/>
              <a:t> some anti-patterns we observe in how people are tackling this problem today.</a:t>
            </a:r>
          </a:p>
          <a:p>
            <a:pPr marL="0" indent="0">
              <a:buNone/>
            </a:pPr>
            <a:endParaRPr lang="en-US" dirty="0" smtClean="0"/>
          </a:p>
          <a:p>
            <a:pPr marL="228600" indent="-228600">
              <a:buAutoNum type="arabicPeriod"/>
            </a:pPr>
            <a:r>
              <a:rPr lang="en-US" dirty="0" smtClean="0"/>
              <a:t>One-off tools – connect any two given specific systems.</a:t>
            </a:r>
          </a:p>
          <a:p>
            <a:pPr marL="685800" lvl="1" indent="-228600">
              <a:buAutoNum type="arabicPeriod"/>
            </a:pPr>
            <a:r>
              <a:rPr lang="en-US" dirty="0" smtClean="0"/>
              <a:t>High</a:t>
            </a:r>
            <a:r>
              <a:rPr lang="en-US" baseline="0" dirty="0" smtClean="0"/>
              <a:t> complexity, operational overhead</a:t>
            </a:r>
          </a:p>
          <a:p>
            <a:pPr marL="685800" lvl="1" indent="-228600">
              <a:buAutoNum type="arabicPeriod"/>
            </a:pPr>
            <a:r>
              <a:rPr lang="en-US" baseline="0" dirty="0" smtClean="0"/>
              <a:t>Designed to be too specific – n^2 connectors</a:t>
            </a:r>
            <a:endParaRPr lang="en-US" dirty="0" smtClean="0"/>
          </a:p>
          <a:p>
            <a:pPr marL="228600" indent="-228600">
              <a:buAutoNum type="arabicPeriod"/>
            </a:pPr>
            <a:r>
              <a:rPr lang="en-US" dirty="0" smtClean="0"/>
              <a:t>Overly-generic data copying tools –</a:t>
            </a:r>
            <a:r>
              <a:rPr lang="en-US" baseline="0" dirty="0" smtClean="0"/>
              <a:t> make few assumptions, connect any and all inputs and outputs, and do a bunch of intermediate transformation as well.</a:t>
            </a:r>
            <a:endParaRPr lang="en-US" dirty="0" smtClean="0"/>
          </a:p>
          <a:p>
            <a:pPr marL="685800" marR="0" lvl="1"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t>Try to do too much – E, T, and L with weak interfaces</a:t>
            </a:r>
            <a:endParaRPr lang="en-US" dirty="0" smtClean="0"/>
          </a:p>
          <a:p>
            <a:pPr marL="685800" lvl="1" indent="-228600">
              <a:buAutoNum type="arabicPeriod"/>
            </a:pPr>
            <a:r>
              <a:rPr lang="en-US" dirty="0" smtClean="0"/>
              <a:t>Too</a:t>
            </a:r>
            <a:r>
              <a:rPr lang="en-US" baseline="0" dirty="0" smtClean="0"/>
              <a:t> abstract – difficult/impossible to make guarantees even when connecting right pairs of systems</a:t>
            </a:r>
          </a:p>
          <a:p>
            <a:pPr marL="228600" lvl="0" indent="-228600">
              <a:buAutoNum type="arabicPeriod"/>
            </a:pPr>
            <a:r>
              <a:rPr lang="en-US" dirty="0" smtClean="0"/>
              <a:t>Stream processing tools for data integration</a:t>
            </a:r>
          </a:p>
          <a:p>
            <a:pPr marL="685800" lvl="1" indent="-228600">
              <a:buAutoNum type="arabicPeriod"/>
            </a:pPr>
            <a:r>
              <a:rPr lang="en-US" dirty="0" smtClean="0"/>
              <a:t>Overkill for simple</a:t>
            </a:r>
            <a:r>
              <a:rPr lang="en-US" baseline="0" dirty="0" smtClean="0"/>
              <a:t> EL workloads</a:t>
            </a:r>
          </a:p>
          <a:p>
            <a:pPr marL="685800" lvl="1" indent="-228600">
              <a:buAutoNum type="arabicPeriod"/>
            </a:pPr>
            <a:r>
              <a:rPr lang="en-US" dirty="0" smtClean="0"/>
              <a:t>Weaker connector</a:t>
            </a:r>
            <a:r>
              <a:rPr lang="en-US" baseline="0" dirty="0" smtClean="0"/>
              <a:t> ecosystem – focus is rightly on T</a:t>
            </a:r>
          </a:p>
          <a:p>
            <a:pPr marL="685800" lvl="1" indent="-228600">
              <a:buAutoNum type="arabicPeriod"/>
            </a:pPr>
            <a:r>
              <a:rPr lang="en-US" baseline="0" dirty="0" smtClean="0"/>
              <a:t>Generic, weak interfaces as found in generic data copying tools result in difficult to understand semantics and guarantees</a:t>
            </a:r>
            <a:endParaRPr lang="en-US"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1112FBD7-BE33-5041-A138-28AE2BF0433C}" type="slidenum">
              <a:rPr lang="en-US" smtClean="0"/>
              <a:t>6</a:t>
            </a:fld>
            <a:endParaRPr lang="en-US"/>
          </a:p>
        </p:txBody>
      </p:sp>
    </p:spTree>
    <p:extLst>
      <p:ext uri="{BB962C8B-B14F-4D97-AF65-F5344CB8AC3E}">
        <p14:creationId xmlns:p14="http://schemas.microsoft.com/office/powerpoint/2010/main" val="28909889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 typeface="Arial"/>
              <a:buChar char="•"/>
            </a:pPr>
            <a:r>
              <a:rPr lang="en-US" baseline="0" dirty="0" smtClean="0"/>
              <a:t>When we get too specific, handling everything ad hoc, we end up with a ton of different tools for every connection, often times many different tools for doing transformations, and probably the worst case – a lot of different tools that do *all* of ETL for specific systems.</a:t>
            </a:r>
          </a:p>
          <a:p>
            <a:pPr marL="171450" indent="-171450">
              <a:buFont typeface="Arial"/>
              <a:buChar char="•"/>
            </a:pPr>
            <a:r>
              <a:rPr lang="en-US" baseline="0" dirty="0" smtClean="0"/>
              <a:t>If we have too little separation of concerns, we end up in situations where we use the stream processing framework for literally every step even though they use a specific model that doesn’t map well to ingesting or exporting data from many types of systems. Alternatively, we use overly generic data copying &amp; transformation tools. These tools are so abstract that they can’t provide many guarantees and become overly complex, requiring you to learn a dozen concepts just to setup a simple pipeline.</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What</a:t>
            </a:r>
            <a:r>
              <a:rPr lang="en-US" baseline="0" dirty="0" smtClean="0"/>
              <a:t> we really need is a separation of concerns in ET&amp;L.</a:t>
            </a:r>
          </a:p>
          <a:p>
            <a:pPr marL="171450" indent="-171450">
              <a:buFont typeface="Arial"/>
              <a:buChar char="•"/>
            </a:pPr>
            <a:endParaRPr lang="en-US" baseline="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1112FBD7-BE33-5041-A138-28AE2BF0433C}" type="slidenum">
              <a:rPr lang="en-US" smtClean="0"/>
              <a:t>7</a:t>
            </a:fld>
            <a:endParaRPr lang="en-US"/>
          </a:p>
        </p:txBody>
      </p:sp>
    </p:spTree>
    <p:extLst>
      <p:ext uri="{BB962C8B-B14F-4D97-AF65-F5344CB8AC3E}">
        <p14:creationId xmlns:p14="http://schemas.microsoft.com/office/powerpoint/2010/main" val="736975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71450" indent="-171450">
              <a:buFontTx/>
              <a:buChar char="•"/>
            </a:pPr>
            <a:r>
              <a:rPr lang="en-US" baseline="0" dirty="0" smtClean="0"/>
              <a:t>One step towards getting to a separation of concerns is being able to decouple the E, T, and L steps. Kafka, when used as shown here, can help us do that.</a:t>
            </a:r>
          </a:p>
          <a:p>
            <a:pPr marL="171450" indent="-171450">
              <a:buFontTx/>
              <a:buChar char="•"/>
            </a:pPr>
            <a:r>
              <a:rPr lang="en-US" baseline="0" dirty="0" smtClean="0"/>
              <a:t>The vision of Kafka when originally built at LinkedIn was for it to act as a common hub for real-time data.</a:t>
            </a:r>
          </a:p>
          <a:p>
            <a:pPr marL="171450" indent="-171450">
              <a:buFontTx/>
              <a:buChar char="•"/>
            </a:pPr>
            <a:r>
              <a:rPr lang="en-US" baseline="0" dirty="0" smtClean="0"/>
              <a:t>When streaming data from data stores like RDBMS or K/V store, we produce data into Kafka, making it available to as many downstream consumers as want it.</a:t>
            </a:r>
          </a:p>
          <a:p>
            <a:pPr marL="171450" marR="0" indent="-171450" algn="l" defTabSz="457200" rtl="0" eaLnBrk="1" fontAlgn="auto" latinLnBrk="0" hangingPunct="1">
              <a:lnSpc>
                <a:spcPct val="100000"/>
              </a:lnSpc>
              <a:spcBef>
                <a:spcPts val="0"/>
              </a:spcBef>
              <a:spcAft>
                <a:spcPts val="0"/>
              </a:spcAft>
              <a:buClrTx/>
              <a:buSzTx/>
              <a:buFontTx/>
              <a:buChar char="•"/>
              <a:tabLst/>
              <a:defRPr/>
            </a:pPr>
            <a:r>
              <a:rPr lang="en-US" baseline="0" dirty="0" smtClean="0"/>
              <a:t>Save data to other systems like secondary indexes and batch storage systems, which are implemented with consumers.</a:t>
            </a:r>
          </a:p>
          <a:p>
            <a:pPr marL="171450" indent="-171450">
              <a:buFontTx/>
              <a:buChar char="•"/>
            </a:pPr>
            <a:r>
              <a:rPr lang="en-US" baseline="0" dirty="0" smtClean="0"/>
              <a:t>Stream processing frameworks and custom consumer apps fit in by being both consumers and producers – reading data from Kafka transforming it, and then possibly publishing derived data back into Kafka.</a:t>
            </a:r>
          </a:p>
          <a:p>
            <a:pPr marL="171450" indent="-171450">
              <a:buFontTx/>
              <a:buChar char="•"/>
            </a:pPr>
            <a:r>
              <a:rPr lang="en-US" baseline="0" dirty="0" smtClean="0"/>
              <a:t>Using this model can simplify the problem as we’re now always interacting with Kafka.</a:t>
            </a:r>
          </a:p>
          <a:p>
            <a:pPr marL="171450" indent="-171450">
              <a:buFont typeface="Arial"/>
              <a:buChar char="•"/>
            </a:pPr>
            <a:endParaRPr lang="en-US"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1112FBD7-BE33-5041-A138-28AE2BF0433C}" type="slidenum">
              <a:rPr lang="en-US" smtClean="0"/>
              <a:t>8</a:t>
            </a:fld>
            <a:endParaRPr lang="en-US"/>
          </a:p>
        </p:txBody>
      </p:sp>
    </p:spTree>
    <p:extLst>
      <p:ext uri="{BB962C8B-B14F-4D97-AF65-F5344CB8AC3E}">
        <p14:creationId xmlns:p14="http://schemas.microsoft.com/office/powerpoint/2010/main" val="13231159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defRPr sz="1800"/>
            </a:pPr>
            <a:r>
              <a:rPr lang="en-US" sz="1200" dirty="0" smtClean="0"/>
              <a:t>To set some</a:t>
            </a:r>
            <a:r>
              <a:rPr lang="en-US" sz="1200" baseline="0" dirty="0" smtClean="0"/>
              <a:t> context, I want to just quickly list a few of the features that make it possible for Kafka to handle data at this scale. We’ll come back to many of these properties when looking at Kafka Connect.</a:t>
            </a:r>
          </a:p>
          <a:p>
            <a:pPr lvl="0">
              <a:defRPr sz="1800"/>
            </a:pPr>
            <a:endParaRPr lang="en-US" sz="1200" baseline="0" dirty="0" smtClean="0"/>
          </a:p>
          <a:p>
            <a:pPr marL="171450" lvl="0" indent="-171450">
              <a:buFontTx/>
              <a:buChar char="•"/>
              <a:defRPr sz="1800"/>
            </a:pPr>
            <a:r>
              <a:rPr lang="en-US" sz="1200" baseline="0" dirty="0" smtClean="0"/>
              <a:t>At its core, pub/sub messaging system rethought as distributed commit log.</a:t>
            </a:r>
          </a:p>
          <a:p>
            <a:pPr marL="171450" lvl="0" indent="-171450">
              <a:buFontTx/>
              <a:buChar char="•"/>
              <a:defRPr sz="1800"/>
            </a:pPr>
            <a:r>
              <a:rPr lang="en-US" sz="1200" baseline="0" dirty="0" smtClean="0"/>
              <a:t>Based on an append-only and sequentially accessed log, which results in very high performance reading and writing data.</a:t>
            </a:r>
          </a:p>
          <a:p>
            <a:pPr marL="171450" lvl="0" indent="-171450">
              <a:buFontTx/>
              <a:buChar char="•"/>
              <a:defRPr sz="1800"/>
            </a:pPr>
            <a:r>
              <a:rPr lang="en-US" sz="1200" baseline="0" dirty="0" smtClean="0"/>
              <a:t>Extends the model to a *partitioned stream* model for a single logical topic of data, which allows for distribution of data on the brokers and parallelism in both writes and reads. In order to still provide organization and ordering within a single partition, it guarantees ordering within each partition and uses keys to determine which partition to put data in.</a:t>
            </a:r>
          </a:p>
          <a:p>
            <a:pPr marL="171450" marR="0" lvl="0" indent="-171450" algn="l" defTabSz="457200" rtl="0" eaLnBrk="1" fontAlgn="auto" latinLnBrk="0" hangingPunct="1">
              <a:lnSpc>
                <a:spcPct val="100000"/>
              </a:lnSpc>
              <a:spcBef>
                <a:spcPts val="0"/>
              </a:spcBef>
              <a:spcAft>
                <a:spcPts val="0"/>
              </a:spcAft>
              <a:buClrTx/>
              <a:buSzTx/>
              <a:buFontTx/>
              <a:buChar char="•"/>
              <a:tabLst/>
              <a:defRPr sz="1800"/>
            </a:pPr>
            <a:r>
              <a:rPr lang="en-US" sz="1200" baseline="0" dirty="0" smtClean="0"/>
              <a:t>As part of its append-only approach, it decouples data consumption from data retention policy, e.g. retaining data for 7 days or until we have 1TB in a topic. This both gets rid of individual message </a:t>
            </a:r>
            <a:r>
              <a:rPr lang="en-US" sz="1200" baseline="0" dirty="0" err="1" smtClean="0"/>
              <a:t>acking</a:t>
            </a:r>
            <a:r>
              <a:rPr lang="en-US" sz="1200" baseline="0" dirty="0" smtClean="0"/>
              <a:t> and allows multiple consumption of the same data, i.e. pub/sub, by simply tracking offsets in the stream.</a:t>
            </a:r>
          </a:p>
          <a:p>
            <a:pPr marL="171450" marR="0" lvl="0" indent="-171450" algn="l" defTabSz="457200" rtl="0" eaLnBrk="1" fontAlgn="auto" latinLnBrk="0" hangingPunct="1">
              <a:lnSpc>
                <a:spcPct val="100000"/>
              </a:lnSpc>
              <a:spcBef>
                <a:spcPts val="0"/>
              </a:spcBef>
              <a:spcAft>
                <a:spcPts val="0"/>
              </a:spcAft>
              <a:buClrTx/>
              <a:buSzTx/>
              <a:buFontTx/>
              <a:buChar char="•"/>
              <a:tabLst/>
              <a:defRPr sz="1800"/>
            </a:pPr>
            <a:r>
              <a:rPr lang="en-US" sz="1200" baseline="0" dirty="0" smtClean="0"/>
              <a:t>Because data is split across partitions, we can also parallelize consumption and make it elastically scalable with Kafka’s unique automatically balanced consumer groups.</a:t>
            </a:r>
          </a:p>
          <a:p>
            <a:pPr lvl="0">
              <a:defRPr sz="1800"/>
            </a:pPr>
            <a:endParaRPr lang="en-US" sz="1200" dirty="0" smtClean="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9A97A917-5F82-0243-9B42-1B9413C4C9B4}" type="slidenum">
              <a:rPr lang="en-US" smtClean="0"/>
              <a:t>9</a:t>
            </a:fld>
            <a:endParaRPr lang="en-US"/>
          </a:p>
        </p:txBody>
      </p:sp>
    </p:spTree>
    <p:extLst>
      <p:ext uri="{BB962C8B-B14F-4D97-AF65-F5344CB8AC3E}">
        <p14:creationId xmlns:p14="http://schemas.microsoft.com/office/powerpoint/2010/main" val="2809263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Shape 112"/>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113" name="Shape 113"/>
          <p:cNvSpPr>
            <a:spLocks noGrp="1"/>
          </p:cNvSpPr>
          <p:nvPr>
            <p:ph type="body" sz="quarter" idx="1"/>
          </p:nvPr>
        </p:nvSpPr>
        <p:spPr>
          <a:prstGeom prst="rect">
            <a:avLst/>
          </a:prstGeom>
        </p:spPr>
        <p:txBody>
          <a:bodyPr/>
          <a:lstStyle/>
          <a:p>
            <a:pPr lvl="0">
              <a:defRPr sz="1800"/>
            </a:pPr>
            <a:endParaRPr sz="1200" dirty="0"/>
          </a:p>
        </p:txBody>
      </p:sp>
    </p:spTree>
    <p:extLst>
      <p:ext uri="{BB962C8B-B14F-4D97-AF65-F5344CB8AC3E}">
        <p14:creationId xmlns:p14="http://schemas.microsoft.com/office/powerpoint/2010/main" val="938560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cSld name="title w/o body">
    <p:spTree>
      <p:nvGrpSpPr>
        <p:cNvPr id="1" name="Shape 21"/>
        <p:cNvGrpSpPr/>
        <p:nvPr/>
      </p:nvGrpSpPr>
      <p:grpSpPr>
        <a:xfrm>
          <a:off x="0" y="0"/>
          <a:ext cx="0" cy="0"/>
          <a:chOff x="0" y="0"/>
          <a:chExt cx="0" cy="0"/>
        </a:xfrm>
      </p:grpSpPr>
      <p:grpSp>
        <p:nvGrpSpPr>
          <p:cNvPr id="22" name="Shape 22"/>
          <p:cNvGrpSpPr/>
          <p:nvPr/>
        </p:nvGrpSpPr>
        <p:grpSpPr>
          <a:xfrm>
            <a:off x="-9325" y="0"/>
            <a:ext cx="335700" cy="5143499"/>
            <a:chOff x="-9325" y="0"/>
            <a:chExt cx="335700" cy="5143499"/>
          </a:xfrm>
        </p:grpSpPr>
        <p:sp>
          <p:nvSpPr>
            <p:cNvPr id="23" name="Shape 23"/>
            <p:cNvSpPr/>
            <p:nvPr/>
          </p:nvSpPr>
          <p:spPr>
            <a:xfrm>
              <a:off x="-9325" y="0"/>
              <a:ext cx="335700" cy="5143499"/>
            </a:xfrm>
            <a:prstGeom prst="rect">
              <a:avLst/>
            </a:prstGeom>
            <a:solidFill>
              <a:srgbClr val="050011"/>
            </a:solidFill>
            <a:ln>
              <a:noFill/>
            </a:ln>
          </p:spPr>
          <p:txBody>
            <a:bodyPr lIns="91425" tIns="91425" rIns="91425" bIns="91425" anchor="ctr" anchorCtr="0">
              <a:noAutofit/>
            </a:bodyPr>
            <a:lstStyle/>
            <a:p>
              <a:pPr lvl="0">
                <a:spcBef>
                  <a:spcPts val="0"/>
                </a:spcBef>
                <a:buNone/>
              </a:pPr>
              <a:endParaRPr/>
            </a:p>
          </p:txBody>
        </p:sp>
        <p:pic>
          <p:nvPicPr>
            <p:cNvPr id="24" name="Shape 24"/>
            <p:cNvPicPr preferRelativeResize="0"/>
            <p:nvPr/>
          </p:nvPicPr>
          <p:blipFill>
            <a:blip r:embed="rId2">
              <a:alphaModFix/>
            </a:blip>
            <a:stretch>
              <a:fillRect/>
            </a:stretch>
          </p:blipFill>
          <p:spPr>
            <a:xfrm>
              <a:off x="30262" y="160858"/>
              <a:ext cx="252999" cy="252999"/>
            </a:xfrm>
            <a:prstGeom prst="rect">
              <a:avLst/>
            </a:prstGeom>
            <a:noFill/>
            <a:ln>
              <a:noFill/>
            </a:ln>
          </p:spPr>
        </p:pic>
      </p:grpSp>
      <p:sp>
        <p:nvSpPr>
          <p:cNvPr id="25" name="Shape 25"/>
          <p:cNvSpPr txBox="1">
            <a:spLocks noGrp="1"/>
          </p:cNvSpPr>
          <p:nvPr>
            <p:ph type="title"/>
          </p:nvPr>
        </p:nvSpPr>
        <p:spPr>
          <a:xfrm>
            <a:off x="624600" y="173900"/>
            <a:ext cx="8157599" cy="572699"/>
          </a:xfrm>
          <a:prstGeom prst="rect">
            <a:avLst/>
          </a:prstGeom>
        </p:spPr>
        <p:txBody>
          <a:bodyPr lIns="91425" tIns="91425" rIns="91425" bIns="91425" anchor="t" anchorCtr="0"/>
          <a:lstStyle>
            <a:lvl1pPr lvl="0" rtl="0">
              <a:spcBef>
                <a:spcPts val="0"/>
              </a:spcBef>
              <a:buNone/>
              <a:defRPr sz="3000"/>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50111" y="4476750"/>
            <a:ext cx="941489" cy="51215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ection">
    <p:spTree>
      <p:nvGrpSpPr>
        <p:cNvPr id="1" name="Shape 26"/>
        <p:cNvGrpSpPr/>
        <p:nvPr/>
      </p:nvGrpSpPr>
      <p:grpSpPr>
        <a:xfrm>
          <a:off x="0" y="0"/>
          <a:ext cx="0" cy="0"/>
          <a:chOff x="0" y="0"/>
          <a:chExt cx="0" cy="0"/>
        </a:xfrm>
      </p:grpSpPr>
      <p:sp>
        <p:nvSpPr>
          <p:cNvPr id="27" name="Shape 27"/>
          <p:cNvSpPr txBox="1">
            <a:spLocks noGrp="1"/>
          </p:cNvSpPr>
          <p:nvPr>
            <p:ph type="title"/>
          </p:nvPr>
        </p:nvSpPr>
        <p:spPr>
          <a:xfrm>
            <a:off x="588300" y="1263600"/>
            <a:ext cx="6490799" cy="1754099"/>
          </a:xfrm>
          <a:prstGeom prst="rect">
            <a:avLst/>
          </a:prstGeom>
          <a:noFill/>
          <a:ln>
            <a:noFill/>
          </a:ln>
        </p:spPr>
        <p:txBody>
          <a:bodyPr lIns="91425" tIns="91425" rIns="91425" bIns="91425" anchor="ctr" anchorCtr="0"/>
          <a:lstStyle>
            <a:lvl1pPr lvl="0" rtl="0">
              <a:spcBef>
                <a:spcPts val="0"/>
              </a:spcBef>
              <a:buNone/>
              <a:defRPr sz="4800" b="1">
                <a:latin typeface="Roboto"/>
                <a:ea typeface="Roboto"/>
                <a:cs typeface="Roboto"/>
                <a:sym typeface="Roboto"/>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28" name="Shape 28"/>
          <p:cNvSpPr txBox="1">
            <a:spLocks noGrp="1"/>
          </p:cNvSpPr>
          <p:nvPr>
            <p:ph type="title" idx="2"/>
          </p:nvPr>
        </p:nvSpPr>
        <p:spPr>
          <a:xfrm>
            <a:off x="588300" y="2963375"/>
            <a:ext cx="8250600" cy="572699"/>
          </a:xfrm>
          <a:prstGeom prst="rect">
            <a:avLst/>
          </a:prstGeom>
        </p:spPr>
        <p:txBody>
          <a:bodyPr lIns="91425" tIns="91425" rIns="91425" bIns="91425" anchor="ctr" anchorCtr="0"/>
          <a:lstStyle>
            <a:lvl1pPr lvl="0" rtl="0">
              <a:spcBef>
                <a:spcPts val="0"/>
              </a:spcBef>
              <a:buNone/>
              <a:defRPr sz="1800" b="0"/>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grpSp>
        <p:nvGrpSpPr>
          <p:cNvPr id="29" name="Shape 29"/>
          <p:cNvGrpSpPr/>
          <p:nvPr/>
        </p:nvGrpSpPr>
        <p:grpSpPr>
          <a:xfrm>
            <a:off x="-9325" y="0"/>
            <a:ext cx="335700" cy="5143499"/>
            <a:chOff x="-9325" y="0"/>
            <a:chExt cx="335700" cy="5143499"/>
          </a:xfrm>
        </p:grpSpPr>
        <p:sp>
          <p:nvSpPr>
            <p:cNvPr id="30" name="Shape 30"/>
            <p:cNvSpPr/>
            <p:nvPr/>
          </p:nvSpPr>
          <p:spPr>
            <a:xfrm>
              <a:off x="-9325" y="0"/>
              <a:ext cx="335700" cy="5143499"/>
            </a:xfrm>
            <a:prstGeom prst="rect">
              <a:avLst/>
            </a:prstGeom>
            <a:solidFill>
              <a:srgbClr val="050011"/>
            </a:solidFill>
            <a:ln>
              <a:noFill/>
            </a:ln>
          </p:spPr>
          <p:txBody>
            <a:bodyPr lIns="91425" tIns="91425" rIns="91425" bIns="91425" anchor="ctr" anchorCtr="0">
              <a:noAutofit/>
            </a:bodyPr>
            <a:lstStyle/>
            <a:p>
              <a:pPr lvl="0">
                <a:spcBef>
                  <a:spcPts val="0"/>
                </a:spcBef>
                <a:buNone/>
              </a:pPr>
              <a:endParaRPr/>
            </a:p>
          </p:txBody>
        </p:sp>
        <p:pic>
          <p:nvPicPr>
            <p:cNvPr id="31" name="Shape 31"/>
            <p:cNvPicPr preferRelativeResize="0"/>
            <p:nvPr/>
          </p:nvPicPr>
          <p:blipFill>
            <a:blip r:embed="rId2">
              <a:alphaModFix/>
            </a:blip>
            <a:stretch>
              <a:fillRect/>
            </a:stretch>
          </p:blipFill>
          <p:spPr>
            <a:xfrm>
              <a:off x="30262" y="160858"/>
              <a:ext cx="252999" cy="252999"/>
            </a:xfrm>
            <a:prstGeom prst="rect">
              <a:avLst/>
            </a:prstGeom>
            <a:noFill/>
            <a:ln>
              <a:noFill/>
            </a:ln>
          </p:spPr>
        </p:pic>
      </p:gr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50111" y="4476750"/>
            <a:ext cx="941489" cy="51215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cSld name="blank w/ branding">
    <p:spTree>
      <p:nvGrpSpPr>
        <p:cNvPr id="1" name="Shape 58"/>
        <p:cNvGrpSpPr/>
        <p:nvPr/>
      </p:nvGrpSpPr>
      <p:grpSpPr>
        <a:xfrm>
          <a:off x="0" y="0"/>
          <a:ext cx="0" cy="0"/>
          <a:chOff x="0" y="0"/>
          <a:chExt cx="0" cy="0"/>
        </a:xfrm>
      </p:grpSpPr>
      <p:grpSp>
        <p:nvGrpSpPr>
          <p:cNvPr id="59" name="Shape 59"/>
          <p:cNvGrpSpPr/>
          <p:nvPr/>
        </p:nvGrpSpPr>
        <p:grpSpPr>
          <a:xfrm>
            <a:off x="-9325" y="0"/>
            <a:ext cx="335700" cy="5143499"/>
            <a:chOff x="-9325" y="0"/>
            <a:chExt cx="335700" cy="5143499"/>
          </a:xfrm>
        </p:grpSpPr>
        <p:sp>
          <p:nvSpPr>
            <p:cNvPr id="60" name="Shape 60"/>
            <p:cNvSpPr/>
            <p:nvPr/>
          </p:nvSpPr>
          <p:spPr>
            <a:xfrm>
              <a:off x="-9325" y="0"/>
              <a:ext cx="335700" cy="5143499"/>
            </a:xfrm>
            <a:prstGeom prst="rect">
              <a:avLst/>
            </a:prstGeom>
            <a:solidFill>
              <a:srgbClr val="050011"/>
            </a:solidFill>
            <a:ln>
              <a:noFill/>
            </a:ln>
          </p:spPr>
          <p:txBody>
            <a:bodyPr lIns="91425" tIns="91425" rIns="91425" bIns="91425" anchor="ctr" anchorCtr="0">
              <a:noAutofit/>
            </a:bodyPr>
            <a:lstStyle/>
            <a:p>
              <a:pPr lvl="0" rtl="0">
                <a:spcBef>
                  <a:spcPts val="0"/>
                </a:spcBef>
                <a:buNone/>
              </a:pPr>
              <a:endParaRPr/>
            </a:p>
          </p:txBody>
        </p:sp>
        <p:pic>
          <p:nvPicPr>
            <p:cNvPr id="61" name="Shape 61"/>
            <p:cNvPicPr preferRelativeResize="0"/>
            <p:nvPr/>
          </p:nvPicPr>
          <p:blipFill>
            <a:blip r:embed="rId2">
              <a:alphaModFix/>
            </a:blip>
            <a:stretch>
              <a:fillRect/>
            </a:stretch>
          </p:blipFill>
          <p:spPr>
            <a:xfrm>
              <a:off x="30262" y="160858"/>
              <a:ext cx="252999" cy="252999"/>
            </a:xfrm>
            <a:prstGeom prst="rect">
              <a:avLst/>
            </a:prstGeom>
            <a:noFill/>
            <a:ln>
              <a:noFill/>
            </a:ln>
          </p:spPr>
        </p:pic>
      </p:grpSp>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50111" y="4476750"/>
            <a:ext cx="941489" cy="51215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2"/>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50111" y="4476750"/>
            <a:ext cx="941489" cy="51215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w/ body">
    <p:spTree>
      <p:nvGrpSpPr>
        <p:cNvPr id="1" name="Shape 14"/>
        <p:cNvGrpSpPr/>
        <p:nvPr/>
      </p:nvGrpSpPr>
      <p:grpSpPr>
        <a:xfrm>
          <a:off x="0" y="0"/>
          <a:ext cx="0" cy="0"/>
          <a:chOff x="0" y="0"/>
          <a:chExt cx="0" cy="0"/>
        </a:xfrm>
      </p:grpSpPr>
      <p:sp>
        <p:nvSpPr>
          <p:cNvPr id="15" name="Shape 15"/>
          <p:cNvSpPr txBox="1">
            <a:spLocks noGrp="1"/>
          </p:cNvSpPr>
          <p:nvPr>
            <p:ph type="body" idx="1"/>
          </p:nvPr>
        </p:nvSpPr>
        <p:spPr>
          <a:xfrm>
            <a:off x="624600" y="800325"/>
            <a:ext cx="8106900" cy="3416400"/>
          </a:xfrm>
          <a:prstGeom prst="rect">
            <a:avLst/>
          </a:prstGeom>
        </p:spPr>
        <p:txBody>
          <a:bodyPr lIns="91425" tIns="91425" rIns="91425" bIns="91425" anchor="t" anchorCtr="0"/>
          <a:lstStyle>
            <a:lvl1pPr lvl="0">
              <a:lnSpc>
                <a:spcPct val="150000"/>
              </a:lnSpc>
              <a:spcBef>
                <a:spcPts val="0"/>
              </a:spcBef>
              <a:buClr>
                <a:schemeClr val="accent2"/>
              </a:buClr>
              <a:defRPr>
                <a:solidFill>
                  <a:schemeClr val="accent2"/>
                </a:solidFill>
              </a:defRPr>
            </a:lvl1pPr>
            <a:lvl2pPr lvl="1">
              <a:lnSpc>
                <a:spcPct val="150000"/>
              </a:lnSpc>
              <a:spcBef>
                <a:spcPts val="0"/>
              </a:spcBef>
              <a:buClr>
                <a:schemeClr val="accent2"/>
              </a:buClr>
              <a:defRPr>
                <a:solidFill>
                  <a:schemeClr val="accent2"/>
                </a:solidFill>
              </a:defRPr>
            </a:lvl2pPr>
            <a:lvl3pPr lvl="2">
              <a:lnSpc>
                <a:spcPct val="150000"/>
              </a:lnSpc>
              <a:spcBef>
                <a:spcPts val="0"/>
              </a:spcBef>
              <a:defRPr/>
            </a:lvl3pPr>
            <a:lvl4pPr lvl="3">
              <a:lnSpc>
                <a:spcPct val="150000"/>
              </a:lnSpc>
              <a:spcBef>
                <a:spcPts val="0"/>
              </a:spcBef>
              <a:defRPr/>
            </a:lvl4pPr>
            <a:lvl5pPr lvl="4">
              <a:lnSpc>
                <a:spcPct val="150000"/>
              </a:lnSpc>
              <a:spcBef>
                <a:spcPts val="0"/>
              </a:spcBef>
              <a:defRPr/>
            </a:lvl5pPr>
            <a:lvl6pPr lvl="5">
              <a:lnSpc>
                <a:spcPct val="150000"/>
              </a:lnSpc>
              <a:spcBef>
                <a:spcPts val="0"/>
              </a:spcBef>
              <a:defRPr/>
            </a:lvl6pPr>
            <a:lvl7pPr lvl="6">
              <a:lnSpc>
                <a:spcPct val="150000"/>
              </a:lnSpc>
              <a:spcBef>
                <a:spcPts val="0"/>
              </a:spcBef>
              <a:defRPr/>
            </a:lvl7pPr>
            <a:lvl8pPr lvl="7">
              <a:lnSpc>
                <a:spcPct val="150000"/>
              </a:lnSpc>
              <a:spcBef>
                <a:spcPts val="0"/>
              </a:spcBef>
              <a:defRPr/>
            </a:lvl8pPr>
            <a:lvl9pPr lvl="8">
              <a:lnSpc>
                <a:spcPct val="150000"/>
              </a:lnSpc>
              <a:spcBef>
                <a:spcPts val="0"/>
              </a:spcBef>
              <a:defRPr/>
            </a:lvl9pPr>
          </a:lstStyle>
          <a:p>
            <a:endParaRPr/>
          </a:p>
        </p:txBody>
      </p:sp>
      <p:sp>
        <p:nvSpPr>
          <p:cNvPr id="16" name="Shape 16"/>
          <p:cNvSpPr txBox="1">
            <a:spLocks noGrp="1"/>
          </p:cNvSpPr>
          <p:nvPr>
            <p:ph type="title"/>
          </p:nvPr>
        </p:nvSpPr>
        <p:spPr>
          <a:xfrm>
            <a:off x="624600" y="173900"/>
            <a:ext cx="8157599" cy="572699"/>
          </a:xfrm>
          <a:prstGeom prst="rect">
            <a:avLst/>
          </a:prstGeom>
        </p:spPr>
        <p:txBody>
          <a:bodyPr lIns="91425" tIns="91425" rIns="91425" bIns="91425" anchor="t" anchorCtr="0"/>
          <a:lstStyle>
            <a:lvl1pPr lvl="0" rtl="0">
              <a:spcBef>
                <a:spcPts val="0"/>
              </a:spcBef>
              <a:buNone/>
              <a:defRPr sz="3000"/>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17" name="Shape 17"/>
          <p:cNvSpPr txBox="1">
            <a:spLocks noGrp="1"/>
          </p:cNvSpPr>
          <p:nvPr>
            <p:ph type="sldNum" idx="12"/>
          </p:nvPr>
        </p:nvSpPr>
        <p:spPr>
          <a:xfrm>
            <a:off x="8472450" y="4892949"/>
            <a:ext cx="548699" cy="1974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a:solidFill>
                  <a:schemeClr val="lt1"/>
                </a:solidFill>
                <a:latin typeface="Roboto"/>
                <a:ea typeface="Roboto"/>
                <a:cs typeface="Roboto"/>
                <a:sym typeface="Roboto"/>
              </a:rPr>
              <a:t>‹#›</a:t>
            </a:fld>
            <a:endParaRPr lang="en">
              <a:solidFill>
                <a:schemeClr val="lt1"/>
              </a:solidFill>
              <a:latin typeface="Roboto"/>
              <a:ea typeface="Roboto"/>
              <a:cs typeface="Roboto"/>
              <a:sym typeface="Roboto"/>
            </a:endParaRPr>
          </a:p>
        </p:txBody>
      </p:sp>
      <p:grpSp>
        <p:nvGrpSpPr>
          <p:cNvPr id="18" name="Shape 18"/>
          <p:cNvGrpSpPr/>
          <p:nvPr/>
        </p:nvGrpSpPr>
        <p:grpSpPr>
          <a:xfrm>
            <a:off x="-9325" y="0"/>
            <a:ext cx="335700" cy="5143499"/>
            <a:chOff x="-9325" y="0"/>
            <a:chExt cx="335700" cy="5143499"/>
          </a:xfrm>
        </p:grpSpPr>
        <p:sp>
          <p:nvSpPr>
            <p:cNvPr id="19" name="Shape 19"/>
            <p:cNvSpPr/>
            <p:nvPr/>
          </p:nvSpPr>
          <p:spPr>
            <a:xfrm>
              <a:off x="-9325" y="0"/>
              <a:ext cx="335700" cy="5143499"/>
            </a:xfrm>
            <a:prstGeom prst="rect">
              <a:avLst/>
            </a:prstGeom>
            <a:solidFill>
              <a:srgbClr val="050011"/>
            </a:solidFill>
            <a:ln>
              <a:noFill/>
            </a:ln>
          </p:spPr>
          <p:txBody>
            <a:bodyPr lIns="91425" tIns="91425" rIns="91425" bIns="91425" anchor="ctr" anchorCtr="0">
              <a:noAutofit/>
            </a:bodyPr>
            <a:lstStyle/>
            <a:p>
              <a:pPr lvl="0">
                <a:spcBef>
                  <a:spcPts val="0"/>
                </a:spcBef>
                <a:buNone/>
              </a:pPr>
              <a:endParaRPr/>
            </a:p>
          </p:txBody>
        </p:sp>
        <p:pic>
          <p:nvPicPr>
            <p:cNvPr id="20" name="Shape 20"/>
            <p:cNvPicPr preferRelativeResize="0"/>
            <p:nvPr/>
          </p:nvPicPr>
          <p:blipFill>
            <a:blip r:embed="rId2">
              <a:alphaModFix/>
            </a:blip>
            <a:stretch>
              <a:fillRect/>
            </a:stretch>
          </p:blipFill>
          <p:spPr>
            <a:xfrm>
              <a:off x="30262" y="160858"/>
              <a:ext cx="252999" cy="252999"/>
            </a:xfrm>
            <a:prstGeom prst="rect">
              <a:avLst/>
            </a:prstGeom>
            <a:noFill/>
            <a:ln>
              <a:noFill/>
            </a:ln>
          </p:spPr>
        </p:pic>
      </p:gr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050111" y="4476750"/>
            <a:ext cx="941489" cy="512153"/>
          </a:xfrm>
          <a:prstGeom prst="rect">
            <a:avLst/>
          </a:prstGeom>
        </p:spPr>
      </p:pic>
    </p:spTree>
    <p:extLst>
      <p:ext uri="{BB962C8B-B14F-4D97-AF65-F5344CB8AC3E}">
        <p14:creationId xmlns:p14="http://schemas.microsoft.com/office/powerpoint/2010/main" val="3495858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2" name="Slide Number Placeholder 5"/>
          <p:cNvSpPr>
            <a:spLocks noGrp="1"/>
          </p:cNvSpPr>
          <p:nvPr>
            <p:ph type="sldNum" sz="quarter" idx="12"/>
          </p:nvPr>
        </p:nvSpPr>
        <p:spPr>
          <a:xfrm>
            <a:off x="8540751" y="4544998"/>
            <a:ext cx="361949" cy="371299"/>
          </a:xfrm>
          <a:prstGeom prst="rect">
            <a:avLst/>
          </a:prstGeom>
        </p:spPr>
        <p:txBody>
          <a:bodyPr lIns="91438" tIns="45719" rIns="91438" bIns="45719"/>
          <a:lstStyle/>
          <a:p>
            <a:fld id="{0FB56013-B943-42BA-886F-6F9D4EB85E9D}" type="slidenum">
              <a:rPr lang="en-US" smtClean="0"/>
              <a:t>‹#›</a:t>
            </a:fld>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50111" y="4476750"/>
            <a:ext cx="941489" cy="512153"/>
          </a:xfrm>
          <a:prstGeom prst="rect">
            <a:avLst/>
          </a:prstGeom>
        </p:spPr>
      </p:pic>
    </p:spTree>
    <p:extLst>
      <p:ext uri="{BB962C8B-B14F-4D97-AF65-F5344CB8AC3E}">
        <p14:creationId xmlns:p14="http://schemas.microsoft.com/office/powerpoint/2010/main" val="8245520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Cov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27562"/>
          </a:xfrm>
          <a:prstGeom prst="rect">
            <a:avLst/>
          </a:prstGeom>
        </p:spPr>
      </p:pic>
      <p:sp>
        <p:nvSpPr>
          <p:cNvPr id="2" name="Title 1"/>
          <p:cNvSpPr>
            <a:spLocks noGrp="1"/>
          </p:cNvSpPr>
          <p:nvPr>
            <p:ph type="title" hasCustomPrompt="1"/>
          </p:nvPr>
        </p:nvSpPr>
        <p:spPr>
          <a:xfrm>
            <a:off x="457200" y="2283718"/>
            <a:ext cx="8229600" cy="857250"/>
          </a:xfrm>
        </p:spPr>
        <p:txBody>
          <a:bodyPr/>
          <a:lstStyle>
            <a:lvl1pPr>
              <a:defRPr>
                <a:solidFill>
                  <a:schemeClr val="bg1"/>
                </a:solidFill>
              </a:defRPr>
            </a:lvl1pPr>
          </a:lstStyle>
          <a:p>
            <a:r>
              <a:rPr lang="en-US" dirty="0" smtClean="0"/>
              <a:t>Presenter Name</a:t>
            </a:r>
            <a:endParaRPr lang="en-US" dirty="0"/>
          </a:p>
        </p:txBody>
      </p:sp>
      <p:sp>
        <p:nvSpPr>
          <p:cNvPr id="8" name="Text Placeholder 7"/>
          <p:cNvSpPr>
            <a:spLocks noGrp="1"/>
          </p:cNvSpPr>
          <p:nvPr>
            <p:ph type="body" sz="quarter" idx="10" hasCustomPrompt="1"/>
          </p:nvPr>
        </p:nvSpPr>
        <p:spPr>
          <a:xfrm>
            <a:off x="468313" y="3291830"/>
            <a:ext cx="8229600" cy="576263"/>
          </a:xfrm>
        </p:spPr>
        <p:txBody>
          <a:bodyPr>
            <a:normAutofit/>
          </a:bodyPr>
          <a:lstStyle>
            <a:lvl1pPr marL="0" indent="0">
              <a:buNone/>
              <a:defRPr sz="1800" b="0" i="0">
                <a:solidFill>
                  <a:schemeClr val="bg1"/>
                </a:solidFill>
                <a:latin typeface="Arial"/>
                <a:cs typeface="Arial"/>
              </a:defRPr>
            </a:lvl1pPr>
            <a:lvl2pPr>
              <a:defRPr b="0" i="0">
                <a:latin typeface="Helvetica Neue Thin"/>
                <a:cs typeface="Helvetica Neue Thin"/>
              </a:defRPr>
            </a:lvl2pPr>
            <a:lvl3pPr>
              <a:defRPr b="0" i="0">
                <a:latin typeface="Helvetica Neue Thin"/>
                <a:cs typeface="Helvetica Neue Thin"/>
              </a:defRPr>
            </a:lvl3pPr>
            <a:lvl4pPr>
              <a:defRPr b="0" i="0">
                <a:latin typeface="Helvetica Neue Thin"/>
                <a:cs typeface="Helvetica Neue Thin"/>
              </a:defRPr>
            </a:lvl4pPr>
            <a:lvl5pPr>
              <a:defRPr b="0" i="0">
                <a:latin typeface="Helvetica Neue Thin"/>
                <a:cs typeface="Helvetica Neue Thin"/>
              </a:defRPr>
            </a:lvl5pPr>
          </a:lstStyle>
          <a:p>
            <a:pPr lvl="0"/>
            <a:r>
              <a:rPr lang="en-US" dirty="0" smtClean="0"/>
              <a:t>Presentation Name</a:t>
            </a:r>
            <a:endParaRPr lang="en-US" dirty="0"/>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600" y="913173"/>
            <a:ext cx="2057400" cy="1119188"/>
          </a:xfrm>
          <a:prstGeom prst="rect">
            <a:avLst/>
          </a:prstGeom>
        </p:spPr>
      </p:pic>
    </p:spTree>
    <p:extLst>
      <p:ext uri="{BB962C8B-B14F-4D97-AF65-F5344CB8AC3E}">
        <p14:creationId xmlns:p14="http://schemas.microsoft.com/office/powerpoint/2010/main" val="19338220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a:xfrm>
            <a:off x="3124200" y="4710390"/>
            <a:ext cx="28956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4710390"/>
            <a:ext cx="2133600" cy="273844"/>
          </a:xfrm>
          <a:prstGeom prst="rect">
            <a:avLst/>
          </a:prstGeom>
        </p:spPr>
        <p:txBody>
          <a:bodyPr/>
          <a:lstStyle/>
          <a:p>
            <a:fld id="{83D1FC35-8581-2540-BBFB-5CB35188AE81}" type="slidenum">
              <a:rPr lang="en-US" smtClean="0"/>
              <a:t>‹#›</a:t>
            </a:fld>
            <a:endParaRPr lang="en-US"/>
          </a:p>
        </p:txBody>
      </p:sp>
      <p:pic>
        <p:nvPicPr>
          <p:cNvPr id="8" name="Picture 7" descr="SSE2016_horizontal-largertype.png"/>
          <p:cNvPicPr>
            <a:picLocks noChangeAspect="1"/>
          </p:cNvPicPr>
          <p:nvPr userDrawn="1"/>
        </p:nvPicPr>
        <p:blipFill rotWithShape="1">
          <a:blip r:embed="rId2">
            <a:extLst>
              <a:ext uri="{28A0092B-C50C-407E-A947-70E740481C1C}">
                <a14:useLocalDpi xmlns:a14="http://schemas.microsoft.com/office/drawing/2010/main" val="0"/>
              </a:ext>
            </a:extLst>
          </a:blip>
          <a:srcRect l="7188" b="19735"/>
          <a:stretch/>
        </p:blipFill>
        <p:spPr>
          <a:xfrm>
            <a:off x="0" y="4439560"/>
            <a:ext cx="1730962" cy="651258"/>
          </a:xfrm>
          <a:prstGeom prst="rect">
            <a:avLst/>
          </a:prstGeom>
        </p:spPr>
      </p:pic>
      <p:sp>
        <p:nvSpPr>
          <p:cNvPr id="9" name="Rectangle 8"/>
          <p:cNvSpPr/>
          <p:nvPr userDrawn="1"/>
        </p:nvSpPr>
        <p:spPr>
          <a:xfrm>
            <a:off x="0" y="5090817"/>
            <a:ext cx="9144000" cy="5268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43396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12200" y="195693"/>
            <a:ext cx="8319600" cy="572699"/>
          </a:xfrm>
          <a:prstGeom prst="rect">
            <a:avLst/>
          </a:prstGeom>
          <a:noFill/>
          <a:ln>
            <a:noFill/>
          </a:ln>
        </p:spPr>
        <p:txBody>
          <a:bodyPr lIns="91425" tIns="91425" rIns="91425" bIns="91425" anchor="ctr" anchorCtr="0"/>
          <a:lstStyle>
            <a:lvl1pPr lvl="0" rtl="0">
              <a:spcBef>
                <a:spcPts val="0"/>
              </a:spcBef>
              <a:buNone/>
              <a:defRPr sz="3000" b="1">
                <a:latin typeface="Roboto"/>
                <a:ea typeface="Roboto"/>
                <a:cs typeface="Roboto"/>
                <a:sym typeface="Roboto"/>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
        <p:nvSpPr>
          <p:cNvPr id="7" name="Shape 7"/>
          <p:cNvSpPr txBox="1">
            <a:spLocks noGrp="1"/>
          </p:cNvSpPr>
          <p:nvPr>
            <p:ph type="body" idx="1"/>
          </p:nvPr>
        </p:nvSpPr>
        <p:spPr>
          <a:xfrm>
            <a:off x="311700" y="859900"/>
            <a:ext cx="8420099" cy="3772799"/>
          </a:xfrm>
          <a:prstGeom prst="rect">
            <a:avLst/>
          </a:prstGeom>
          <a:noFill/>
          <a:ln>
            <a:noFill/>
          </a:ln>
        </p:spPr>
        <p:txBody>
          <a:bodyPr lIns="91425" tIns="91425" rIns="91425" bIns="91425" anchor="t" anchorCtr="0"/>
          <a:lstStyle>
            <a:lvl1pPr lvl="0" rtl="0">
              <a:lnSpc>
                <a:spcPct val="115000"/>
              </a:lnSpc>
              <a:spcBef>
                <a:spcPts val="0"/>
              </a:spcBef>
              <a:spcAft>
                <a:spcPts val="1600"/>
              </a:spcAft>
              <a:buClr>
                <a:schemeClr val="accent2"/>
              </a:buClr>
              <a:buSzPct val="100000"/>
              <a:buFont typeface="Roboto"/>
              <a:defRPr sz="1800">
                <a:solidFill>
                  <a:schemeClr val="accent2"/>
                </a:solidFill>
                <a:latin typeface="Roboto"/>
                <a:ea typeface="Roboto"/>
                <a:cs typeface="Roboto"/>
                <a:sym typeface="Roboto"/>
              </a:defRPr>
            </a:lvl1pPr>
            <a:lvl2pPr lvl="1" rtl="0">
              <a:lnSpc>
                <a:spcPct val="115000"/>
              </a:lnSpc>
              <a:spcBef>
                <a:spcPts val="0"/>
              </a:spcBef>
              <a:spcAft>
                <a:spcPts val="1600"/>
              </a:spcAft>
              <a:buClr>
                <a:schemeClr val="accent2"/>
              </a:buClr>
              <a:buFont typeface="Roboto"/>
              <a:defRPr>
                <a:solidFill>
                  <a:schemeClr val="accent2"/>
                </a:solidFill>
                <a:latin typeface="Roboto"/>
                <a:ea typeface="Roboto"/>
                <a:cs typeface="Roboto"/>
                <a:sym typeface="Roboto"/>
              </a:defRPr>
            </a:lvl2pPr>
            <a:lvl3pPr lvl="2" rtl="0">
              <a:lnSpc>
                <a:spcPct val="115000"/>
              </a:lnSpc>
              <a:spcBef>
                <a:spcPts val="0"/>
              </a:spcBef>
              <a:spcAft>
                <a:spcPts val="1600"/>
              </a:spcAft>
              <a:buClr>
                <a:schemeClr val="accent2"/>
              </a:buClr>
              <a:buFont typeface="Roboto"/>
              <a:defRPr>
                <a:solidFill>
                  <a:schemeClr val="accent2"/>
                </a:solidFill>
                <a:latin typeface="Roboto"/>
                <a:ea typeface="Roboto"/>
                <a:cs typeface="Roboto"/>
                <a:sym typeface="Roboto"/>
              </a:defRPr>
            </a:lvl3pPr>
            <a:lvl4pPr lvl="3" rtl="0">
              <a:lnSpc>
                <a:spcPct val="115000"/>
              </a:lnSpc>
              <a:spcBef>
                <a:spcPts val="0"/>
              </a:spcBef>
              <a:spcAft>
                <a:spcPts val="1600"/>
              </a:spcAft>
              <a:buClr>
                <a:schemeClr val="accent2"/>
              </a:buClr>
              <a:buFont typeface="Roboto"/>
              <a:defRPr>
                <a:solidFill>
                  <a:schemeClr val="accent2"/>
                </a:solidFill>
                <a:latin typeface="Roboto"/>
                <a:ea typeface="Roboto"/>
                <a:cs typeface="Roboto"/>
                <a:sym typeface="Roboto"/>
              </a:defRPr>
            </a:lvl4pPr>
            <a:lvl5pPr lvl="4" rtl="0">
              <a:lnSpc>
                <a:spcPct val="115000"/>
              </a:lnSpc>
              <a:spcBef>
                <a:spcPts val="0"/>
              </a:spcBef>
              <a:spcAft>
                <a:spcPts val="1600"/>
              </a:spcAft>
              <a:buClr>
                <a:schemeClr val="accent2"/>
              </a:buClr>
              <a:buFont typeface="Roboto"/>
              <a:defRPr>
                <a:solidFill>
                  <a:schemeClr val="accent2"/>
                </a:solidFill>
                <a:latin typeface="Roboto"/>
                <a:ea typeface="Roboto"/>
                <a:cs typeface="Roboto"/>
                <a:sym typeface="Roboto"/>
              </a:defRPr>
            </a:lvl5pPr>
            <a:lvl6pPr lvl="5" rtl="0">
              <a:lnSpc>
                <a:spcPct val="115000"/>
              </a:lnSpc>
              <a:spcBef>
                <a:spcPts val="0"/>
              </a:spcBef>
              <a:spcAft>
                <a:spcPts val="1600"/>
              </a:spcAft>
              <a:buClr>
                <a:schemeClr val="accent2"/>
              </a:buClr>
              <a:buFont typeface="Roboto"/>
              <a:defRPr>
                <a:solidFill>
                  <a:schemeClr val="accent2"/>
                </a:solidFill>
                <a:latin typeface="Roboto"/>
                <a:ea typeface="Roboto"/>
                <a:cs typeface="Roboto"/>
                <a:sym typeface="Roboto"/>
              </a:defRPr>
            </a:lvl6pPr>
            <a:lvl7pPr lvl="6" rtl="0">
              <a:lnSpc>
                <a:spcPct val="115000"/>
              </a:lnSpc>
              <a:spcBef>
                <a:spcPts val="0"/>
              </a:spcBef>
              <a:spcAft>
                <a:spcPts val="1600"/>
              </a:spcAft>
              <a:buClr>
                <a:schemeClr val="accent2"/>
              </a:buClr>
              <a:buFont typeface="Roboto"/>
              <a:defRPr>
                <a:solidFill>
                  <a:schemeClr val="accent2"/>
                </a:solidFill>
                <a:latin typeface="Roboto"/>
                <a:ea typeface="Roboto"/>
                <a:cs typeface="Roboto"/>
                <a:sym typeface="Roboto"/>
              </a:defRPr>
            </a:lvl7pPr>
            <a:lvl8pPr lvl="7" rtl="0">
              <a:lnSpc>
                <a:spcPct val="115000"/>
              </a:lnSpc>
              <a:spcBef>
                <a:spcPts val="0"/>
              </a:spcBef>
              <a:spcAft>
                <a:spcPts val="1600"/>
              </a:spcAft>
              <a:buClr>
                <a:schemeClr val="accent2"/>
              </a:buClr>
              <a:buFont typeface="Roboto"/>
              <a:defRPr>
                <a:solidFill>
                  <a:schemeClr val="accent2"/>
                </a:solidFill>
                <a:latin typeface="Roboto"/>
                <a:ea typeface="Roboto"/>
                <a:cs typeface="Roboto"/>
                <a:sym typeface="Roboto"/>
              </a:defRPr>
            </a:lvl8pPr>
            <a:lvl9pPr lvl="8" rtl="0">
              <a:lnSpc>
                <a:spcPct val="115000"/>
              </a:lnSpc>
              <a:spcBef>
                <a:spcPts val="0"/>
              </a:spcBef>
              <a:spcAft>
                <a:spcPts val="1600"/>
              </a:spcAft>
              <a:buClr>
                <a:schemeClr val="accent2"/>
              </a:buClr>
              <a:buFont typeface="Roboto"/>
              <a:defRPr>
                <a:solidFill>
                  <a:schemeClr val="accent2"/>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6" r:id="rId3"/>
    <p:sldLayoutId id="2147483657" r:id="rId4"/>
    <p:sldLayoutId id="2147483661" r:id="rId5"/>
    <p:sldLayoutId id="2147483666" r:id="rId6"/>
    <p:sldLayoutId id="2147483667" r:id="rId7"/>
    <p:sldLayoutId id="2147483668" r:id="rId8"/>
  </p:sldLayoutIdLst>
  <mc:AlternateContent xmlns:mc="http://schemas.openxmlformats.org/markup-compatibility/2006">
    <mc:Choice xmlns:p14="http://schemas.microsoft.com/office/powerpoint/2010/main" Requires="p14">
      <p:transition spd="slow" p14:dur="2000"/>
    </mc:Choice>
    <mc:Fallback>
      <p:transition spd="slow"/>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5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8.png"/></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tiff"/><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1.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2.emf"/></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3.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6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5.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6.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7.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68.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9.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0.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71.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60.tiff"/><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20" Type="http://schemas.openxmlformats.org/officeDocument/2006/relationships/image" Target="../media/image25.png"/><Relationship Id="rId21" Type="http://schemas.openxmlformats.org/officeDocument/2006/relationships/image" Target="../media/image26.png"/><Relationship Id="rId22" Type="http://schemas.openxmlformats.org/officeDocument/2006/relationships/image" Target="../media/image27.png"/><Relationship Id="rId23" Type="http://schemas.openxmlformats.org/officeDocument/2006/relationships/image" Target="../media/image28.png"/><Relationship Id="rId24" Type="http://schemas.openxmlformats.org/officeDocument/2006/relationships/image" Target="../media/image29.png"/><Relationship Id="rId25" Type="http://schemas.openxmlformats.org/officeDocument/2006/relationships/image" Target="../media/image30.png"/><Relationship Id="rId26" Type="http://schemas.openxmlformats.org/officeDocument/2006/relationships/image" Target="../media/image31.png"/><Relationship Id="rId27" Type="http://schemas.openxmlformats.org/officeDocument/2006/relationships/image" Target="../media/image32.png"/><Relationship Id="rId28" Type="http://schemas.openxmlformats.org/officeDocument/2006/relationships/image" Target="../media/image33.png"/><Relationship Id="rId29" Type="http://schemas.openxmlformats.org/officeDocument/2006/relationships/image" Target="../media/image34.png"/><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30" Type="http://schemas.openxmlformats.org/officeDocument/2006/relationships/image" Target="../media/image35.png"/><Relationship Id="rId31" Type="http://schemas.openxmlformats.org/officeDocument/2006/relationships/image" Target="../media/image36.png"/><Relationship Id="rId32" Type="http://schemas.openxmlformats.org/officeDocument/2006/relationships/image" Target="../media/image37.png"/><Relationship Id="rId9" Type="http://schemas.openxmlformats.org/officeDocument/2006/relationships/image" Target="../media/image14.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33" Type="http://schemas.openxmlformats.org/officeDocument/2006/relationships/image" Target="../media/image38.png"/><Relationship Id="rId34" Type="http://schemas.openxmlformats.org/officeDocument/2006/relationships/image" Target="../media/image39.png"/><Relationship Id="rId35" Type="http://schemas.openxmlformats.org/officeDocument/2006/relationships/image" Target="../media/image40.png"/><Relationship Id="rId36" Type="http://schemas.openxmlformats.org/officeDocument/2006/relationships/image" Target="../media/image41.png"/><Relationship Id="rId10" Type="http://schemas.openxmlformats.org/officeDocument/2006/relationships/image" Target="../media/image15.jpeg"/><Relationship Id="rId11" Type="http://schemas.openxmlformats.org/officeDocument/2006/relationships/image" Target="../media/image16.png"/><Relationship Id="rId12" Type="http://schemas.openxmlformats.org/officeDocument/2006/relationships/image" Target="../media/image17.png"/><Relationship Id="rId13" Type="http://schemas.openxmlformats.org/officeDocument/2006/relationships/image" Target="../media/image18.png"/><Relationship Id="rId14" Type="http://schemas.openxmlformats.org/officeDocument/2006/relationships/image" Target="../media/image19.jpeg"/><Relationship Id="rId15" Type="http://schemas.openxmlformats.org/officeDocument/2006/relationships/image" Target="../media/image20.jpeg"/><Relationship Id="rId16" Type="http://schemas.openxmlformats.org/officeDocument/2006/relationships/image" Target="../media/image21.png"/><Relationship Id="rId17" Type="http://schemas.openxmlformats.org/officeDocument/2006/relationships/image" Target="../media/image22.jpeg"/><Relationship Id="rId18" Type="http://schemas.openxmlformats.org/officeDocument/2006/relationships/image" Target="../media/image23.jpeg"/><Relationship Id="rId19" Type="http://schemas.openxmlformats.org/officeDocument/2006/relationships/image" Target="../media/image24.jpeg"/><Relationship Id="rId37" Type="http://schemas.openxmlformats.org/officeDocument/2006/relationships/image" Target="../media/image42.png"/><Relationship Id="rId38" Type="http://schemas.openxmlformats.org/officeDocument/2006/relationships/image" Target="../media/image43.png"/><Relationship Id="rId39" Type="http://schemas.openxmlformats.org/officeDocument/2006/relationships/image" Target="../media/image44.png"/><Relationship Id="rId40" Type="http://schemas.openxmlformats.org/officeDocument/2006/relationships/image" Target="../media/image45.png"/><Relationship Id="rId41" Type="http://schemas.openxmlformats.org/officeDocument/2006/relationships/image" Target="../media/image46.png"/><Relationship Id="rId42" Type="http://schemas.openxmlformats.org/officeDocument/2006/relationships/image" Target="../media/image47.png"/><Relationship Id="rId43" Type="http://schemas.openxmlformats.org/officeDocument/2006/relationships/image" Target="../media/image48.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a:cs typeface="Arial"/>
              </a:rPr>
              <a:t>Real-time Data Integration at with Apache Kafka and Cassandra</a:t>
            </a:r>
            <a:endParaRPr lang="en-US" dirty="0">
              <a:latin typeface="Arial"/>
              <a:cs typeface="Arial"/>
            </a:endParaRPr>
          </a:p>
        </p:txBody>
      </p:sp>
      <p:sp>
        <p:nvSpPr>
          <p:cNvPr id="3" name="Text Placeholder 2"/>
          <p:cNvSpPr>
            <a:spLocks noGrp="1"/>
          </p:cNvSpPr>
          <p:nvPr>
            <p:ph type="body" sz="quarter" idx="10"/>
          </p:nvPr>
        </p:nvSpPr>
        <p:spPr/>
        <p:txBody>
          <a:bodyPr/>
          <a:lstStyle/>
          <a:p>
            <a:r>
              <a:rPr lang="en-US" dirty="0" smtClean="0">
                <a:latin typeface="Arial"/>
                <a:cs typeface="Arial"/>
              </a:rPr>
              <a:t>Ewen Cheslack-Postava</a:t>
            </a:r>
            <a:endParaRPr lang="en-US" dirty="0">
              <a:latin typeface="Arial"/>
              <a:cs typeface="Arial"/>
            </a:endParaRPr>
          </a:p>
        </p:txBody>
      </p:sp>
    </p:spTree>
    <p:extLst>
      <p:ext uri="{BB962C8B-B14F-4D97-AF65-F5344CB8AC3E}">
        <p14:creationId xmlns:p14="http://schemas.microsoft.com/office/powerpoint/2010/main" val="17302184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 name="Qcon NYC - 77.png"/>
          <p:cNvPicPr/>
          <p:nvPr/>
        </p:nvPicPr>
        <p:blipFill>
          <a:blip r:embed="rId3">
            <a:extLst/>
          </a:blip>
          <a:stretch>
            <a:fillRect/>
          </a:stretch>
        </p:blipFill>
        <p:spPr>
          <a:xfrm>
            <a:off x="1143000" y="0"/>
            <a:ext cx="6858000" cy="5143500"/>
          </a:xfrm>
          <a:prstGeom prst="rect">
            <a:avLst/>
          </a:prstGeom>
          <a:ln w="12700">
            <a:miter lim="400000"/>
          </a:ln>
        </p:spPr>
      </p:pic>
      <p:sp>
        <p:nvSpPr>
          <p:cNvPr id="3" name="Slide Number Placeholder 3"/>
          <p:cNvSpPr>
            <a:spLocks noGrp="1"/>
          </p:cNvSpPr>
          <p:nvPr>
            <p:ph type="sldNum" sz="quarter" idx="4294967295"/>
          </p:nvPr>
        </p:nvSpPr>
        <p:spPr>
          <a:xfrm>
            <a:off x="8782050" y="4545013"/>
            <a:ext cx="361950" cy="371475"/>
          </a:xfrm>
          <a:prstGeom prst="rect">
            <a:avLst/>
          </a:prstGeom>
        </p:spPr>
        <p:txBody>
          <a:bodyPr/>
          <a:lstStyle/>
          <a:p>
            <a:fld id="{9D974892-0592-3946-A314-367ED7202044}" type="slidenum">
              <a:rPr lang="en-US" smtClean="0"/>
              <a:pPr/>
              <a:t>10</a:t>
            </a:fld>
            <a:endParaRPr lang="en-US" dirty="0"/>
          </a:p>
        </p:txBody>
      </p:sp>
    </p:spTree>
    <p:extLst>
      <p:ext uri="{BB962C8B-B14F-4D97-AF65-F5344CB8AC3E}">
        <p14:creationId xmlns:p14="http://schemas.microsoft.com/office/powerpoint/2010/main" val="2829456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Qcon NYC - 25.png"/>
          <p:cNvPicPr/>
          <p:nvPr/>
        </p:nvPicPr>
        <p:blipFill>
          <a:blip r:embed="rId3">
            <a:extLst/>
          </a:blip>
          <a:stretch>
            <a:fillRect/>
          </a:stretch>
        </p:blipFill>
        <p:spPr>
          <a:xfrm>
            <a:off x="1143000" y="0"/>
            <a:ext cx="6858000" cy="5143500"/>
          </a:xfrm>
          <a:prstGeom prst="rect">
            <a:avLst/>
          </a:prstGeom>
          <a:ln w="12700">
            <a:miter lim="400000"/>
          </a:ln>
        </p:spPr>
      </p:pic>
      <p:sp>
        <p:nvSpPr>
          <p:cNvPr id="3" name="Slide Number Placeholder 3"/>
          <p:cNvSpPr>
            <a:spLocks noGrp="1"/>
          </p:cNvSpPr>
          <p:nvPr>
            <p:ph type="sldNum" sz="quarter" idx="4294967295"/>
          </p:nvPr>
        </p:nvSpPr>
        <p:spPr>
          <a:xfrm>
            <a:off x="8782050" y="4545013"/>
            <a:ext cx="361950" cy="371475"/>
          </a:xfrm>
          <a:prstGeom prst="rect">
            <a:avLst/>
          </a:prstGeom>
        </p:spPr>
        <p:txBody>
          <a:bodyPr/>
          <a:lstStyle/>
          <a:p>
            <a:fld id="{9D974892-0592-3946-A314-367ED7202044}" type="slidenum">
              <a:rPr lang="en-US" smtClean="0"/>
              <a:pPr/>
              <a:t>11</a:t>
            </a:fld>
            <a:endParaRPr lang="en-US" dirty="0"/>
          </a:p>
        </p:txBody>
      </p:sp>
    </p:spTree>
    <p:extLst>
      <p:ext uri="{BB962C8B-B14F-4D97-AF65-F5344CB8AC3E}">
        <p14:creationId xmlns:p14="http://schemas.microsoft.com/office/powerpoint/2010/main" val="14055595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 name="Qcon NYC - 21.png"/>
          <p:cNvPicPr/>
          <p:nvPr/>
        </p:nvPicPr>
        <p:blipFill>
          <a:blip r:embed="rId3">
            <a:extLst/>
          </a:blip>
          <a:stretch>
            <a:fillRect/>
          </a:stretch>
        </p:blipFill>
        <p:spPr>
          <a:xfrm>
            <a:off x="1143000" y="0"/>
            <a:ext cx="6858000" cy="5143500"/>
          </a:xfrm>
          <a:prstGeom prst="rect">
            <a:avLst/>
          </a:prstGeom>
          <a:ln w="12700">
            <a:miter lim="400000"/>
          </a:ln>
        </p:spPr>
      </p:pic>
      <p:sp>
        <p:nvSpPr>
          <p:cNvPr id="3" name="Slide Number Placeholder 3"/>
          <p:cNvSpPr>
            <a:spLocks noGrp="1"/>
          </p:cNvSpPr>
          <p:nvPr>
            <p:ph type="sldNum" sz="quarter" idx="4294967295"/>
          </p:nvPr>
        </p:nvSpPr>
        <p:spPr>
          <a:xfrm>
            <a:off x="8782050" y="4545013"/>
            <a:ext cx="361950" cy="371475"/>
          </a:xfrm>
          <a:prstGeom prst="rect">
            <a:avLst/>
          </a:prstGeom>
        </p:spPr>
        <p:txBody>
          <a:bodyPr/>
          <a:lstStyle/>
          <a:p>
            <a:fld id="{9D974892-0592-3946-A314-367ED7202044}" type="slidenum">
              <a:rPr lang="en-US" smtClean="0"/>
              <a:pPr/>
              <a:t>12</a:t>
            </a:fld>
            <a:endParaRPr lang="en-US" dirty="0"/>
          </a:p>
        </p:txBody>
      </p:sp>
    </p:spTree>
    <p:extLst>
      <p:ext uri="{BB962C8B-B14F-4D97-AF65-F5344CB8AC3E}">
        <p14:creationId xmlns:p14="http://schemas.microsoft.com/office/powerpoint/2010/main" val="19123805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QCON SF - 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0"/>
            <a:ext cx="6858000" cy="5143500"/>
          </a:xfrm>
          <a:prstGeom prst="rect">
            <a:avLst/>
          </a:prstGeom>
        </p:spPr>
      </p:pic>
      <p:sp>
        <p:nvSpPr>
          <p:cNvPr id="3" name="Slide Number Placeholder 3"/>
          <p:cNvSpPr>
            <a:spLocks noGrp="1"/>
          </p:cNvSpPr>
          <p:nvPr>
            <p:ph type="sldNum" sz="quarter" idx="4294967295"/>
          </p:nvPr>
        </p:nvSpPr>
        <p:spPr>
          <a:xfrm>
            <a:off x="8782050" y="4545013"/>
            <a:ext cx="361950" cy="371475"/>
          </a:xfrm>
          <a:prstGeom prst="rect">
            <a:avLst/>
          </a:prstGeom>
        </p:spPr>
        <p:txBody>
          <a:bodyPr/>
          <a:lstStyle/>
          <a:p>
            <a:fld id="{9D974892-0592-3946-A314-367ED7202044}" type="slidenum">
              <a:rPr lang="en-US" smtClean="0"/>
              <a:pPr/>
              <a:t>13</a:t>
            </a:fld>
            <a:endParaRPr lang="en-US" dirty="0"/>
          </a:p>
        </p:txBody>
      </p:sp>
    </p:spTree>
    <p:extLst>
      <p:ext uri="{BB962C8B-B14F-4D97-AF65-F5344CB8AC3E}">
        <p14:creationId xmlns:p14="http://schemas.microsoft.com/office/powerpoint/2010/main" val="2337763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reilly Webinar - 2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5364" y="0"/>
            <a:ext cx="6858000" cy="5143500"/>
          </a:xfrm>
          <a:prstGeom prst="rect">
            <a:avLst/>
          </a:prstGeom>
        </p:spPr>
      </p:pic>
    </p:spTree>
    <p:extLst>
      <p:ext uri="{BB962C8B-B14F-4D97-AF65-F5344CB8AC3E}">
        <p14:creationId xmlns:p14="http://schemas.microsoft.com/office/powerpoint/2010/main" val="28228280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Shape 140"/>
          <p:cNvSpPr/>
          <p:nvPr/>
        </p:nvSpPr>
        <p:spPr>
          <a:xfrm>
            <a:off x="310275" y="0"/>
            <a:ext cx="8833499" cy="5143499"/>
          </a:xfrm>
          <a:prstGeom prst="rect">
            <a:avLst/>
          </a:prstGeom>
          <a:solidFill>
            <a:srgbClr val="FF671B"/>
          </a:solidFill>
          <a:ln>
            <a:noFill/>
          </a:ln>
        </p:spPr>
        <p:txBody>
          <a:bodyPr lIns="91425" tIns="91425" rIns="91425" bIns="91425" anchor="ctr" anchorCtr="0">
            <a:noAutofit/>
          </a:bodyPr>
          <a:lstStyle/>
          <a:p>
            <a:pPr lvl="0">
              <a:spcBef>
                <a:spcPts val="0"/>
              </a:spcBef>
              <a:buNone/>
            </a:pPr>
            <a:endParaRPr/>
          </a:p>
        </p:txBody>
      </p:sp>
      <p:sp>
        <p:nvSpPr>
          <p:cNvPr id="141" name="Shape 141"/>
          <p:cNvSpPr txBox="1">
            <a:spLocks noGrp="1"/>
          </p:cNvSpPr>
          <p:nvPr>
            <p:ph type="title"/>
          </p:nvPr>
        </p:nvSpPr>
        <p:spPr>
          <a:xfrm>
            <a:off x="588300" y="1263600"/>
            <a:ext cx="6490799" cy="1754099"/>
          </a:xfrm>
          <a:prstGeom prst="rect">
            <a:avLst/>
          </a:prstGeom>
        </p:spPr>
        <p:txBody>
          <a:bodyPr lIns="91425" tIns="91425" rIns="91425" bIns="91425" anchor="ctr" anchorCtr="0">
            <a:noAutofit/>
          </a:bodyPr>
          <a:lstStyle/>
          <a:p>
            <a:pPr lvl="0" rtl="0">
              <a:spcBef>
                <a:spcPts val="0"/>
              </a:spcBef>
              <a:buClr>
                <a:schemeClr val="dk1"/>
              </a:buClr>
              <a:buSzPct val="25000"/>
              <a:buFont typeface="Arial"/>
              <a:buNone/>
            </a:pPr>
            <a:r>
              <a:rPr lang="en" dirty="0" smtClean="0">
                <a:solidFill>
                  <a:schemeClr val="lt1"/>
                </a:solidFill>
              </a:rPr>
              <a:t>Introducing</a:t>
            </a:r>
            <a:r>
              <a:rPr lang="en-US" dirty="0" smtClean="0">
                <a:solidFill>
                  <a:schemeClr val="lt1"/>
                </a:solidFill>
              </a:rPr>
              <a:t/>
            </a:r>
            <a:br>
              <a:rPr lang="en-US" dirty="0" smtClean="0">
                <a:solidFill>
                  <a:schemeClr val="lt1"/>
                </a:solidFill>
              </a:rPr>
            </a:br>
            <a:r>
              <a:rPr lang="en" dirty="0" smtClean="0">
                <a:solidFill>
                  <a:schemeClr val="lt1"/>
                </a:solidFill>
              </a:rPr>
              <a:t>Kafka </a:t>
            </a:r>
            <a:r>
              <a:rPr lang="en-US" dirty="0" smtClean="0">
                <a:solidFill>
                  <a:schemeClr val="lt1"/>
                </a:solidFill>
              </a:rPr>
              <a:t>Connect</a:t>
            </a:r>
            <a:endParaRPr lang="en" dirty="0">
              <a:solidFill>
                <a:schemeClr val="lt1"/>
              </a:solidFill>
            </a:endParaRPr>
          </a:p>
        </p:txBody>
      </p:sp>
      <p:sp>
        <p:nvSpPr>
          <p:cNvPr id="142" name="Shape 142"/>
          <p:cNvSpPr txBox="1">
            <a:spLocks noGrp="1"/>
          </p:cNvSpPr>
          <p:nvPr>
            <p:ph type="title" idx="2"/>
          </p:nvPr>
        </p:nvSpPr>
        <p:spPr>
          <a:xfrm>
            <a:off x="588300" y="2963375"/>
            <a:ext cx="8250600" cy="572699"/>
          </a:xfrm>
          <a:prstGeom prst="rect">
            <a:avLst/>
          </a:prstGeom>
        </p:spPr>
        <p:txBody>
          <a:bodyPr lIns="91425" tIns="91425" rIns="91425" bIns="91425" anchor="ctr" anchorCtr="0">
            <a:noAutofit/>
          </a:bodyPr>
          <a:lstStyle/>
          <a:p>
            <a:pPr lvl="0" rtl="0">
              <a:spcBef>
                <a:spcPts val="0"/>
              </a:spcBef>
              <a:buNone/>
            </a:pPr>
            <a:r>
              <a:rPr lang="en-US" dirty="0" smtClean="0">
                <a:solidFill>
                  <a:srgbClr val="F3F3F3"/>
                </a:solidFill>
              </a:rPr>
              <a:t>Large-scale streaming data import/export for Kafka</a:t>
            </a:r>
            <a:endParaRPr lang="en" dirty="0">
              <a:solidFill>
                <a:srgbClr val="F3F3F3"/>
              </a:solidFill>
            </a:endParaRPr>
          </a:p>
        </p:txBody>
      </p:sp>
    </p:spTree>
    <p:extLst>
      <p:ext uri="{BB962C8B-B14F-4D97-AF65-F5344CB8AC3E}">
        <p14:creationId xmlns:p14="http://schemas.microsoft.com/office/powerpoint/2010/main" val="38496957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43000" y="0"/>
            <a:ext cx="6858000" cy="5143500"/>
          </a:xfrm>
          <a:prstGeom prst="rect">
            <a:avLst/>
          </a:prstGeom>
        </p:spPr>
      </p:pic>
    </p:spTree>
    <p:extLst>
      <p:ext uri="{BB962C8B-B14F-4D97-AF65-F5344CB8AC3E}">
        <p14:creationId xmlns:p14="http://schemas.microsoft.com/office/powerpoint/2010/main" val="30035905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67979" y="0"/>
            <a:ext cx="7004332" cy="5253249"/>
          </a:xfrm>
          <a:prstGeom prst="rect">
            <a:avLst/>
          </a:prstGeom>
        </p:spPr>
      </p:pic>
      <p:pic>
        <p:nvPicPr>
          <p:cNvPr id="2" name="Picture 1"/>
          <p:cNvPicPr>
            <a:picLocks noChangeAspect="1"/>
          </p:cNvPicPr>
          <p:nvPr/>
        </p:nvPicPr>
        <p:blipFill>
          <a:blip r:embed="rId4"/>
          <a:stretch>
            <a:fillRect/>
          </a:stretch>
        </p:blipFill>
        <p:spPr>
          <a:xfrm>
            <a:off x="522379" y="682752"/>
            <a:ext cx="1091200" cy="1194816"/>
          </a:xfrm>
          <a:prstGeom prst="rect">
            <a:avLst/>
          </a:prstGeom>
        </p:spPr>
      </p:pic>
    </p:spTree>
    <p:extLst>
      <p:ext uri="{BB962C8B-B14F-4D97-AF65-F5344CB8AC3E}">
        <p14:creationId xmlns:p14="http://schemas.microsoft.com/office/powerpoint/2010/main" val="12376577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143000" y="64800"/>
            <a:ext cx="6856410" cy="5143500"/>
          </a:xfrm>
          <a:prstGeom prst="rect">
            <a:avLst/>
          </a:prstGeom>
        </p:spPr>
      </p:pic>
    </p:spTree>
    <p:extLst>
      <p:ext uri="{BB962C8B-B14F-4D97-AF65-F5344CB8AC3E}">
        <p14:creationId xmlns:p14="http://schemas.microsoft.com/office/powerpoint/2010/main" val="30895733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43000" y="64800"/>
            <a:ext cx="6856405" cy="5143500"/>
          </a:xfrm>
          <a:prstGeom prst="rect">
            <a:avLst/>
          </a:prstGeom>
        </p:spPr>
      </p:pic>
    </p:spTree>
    <p:extLst>
      <p:ext uri="{BB962C8B-B14F-4D97-AF65-F5344CB8AC3E}">
        <p14:creationId xmlns:p14="http://schemas.microsoft.com/office/powerpoint/2010/main" val="31757535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840068" y="0"/>
            <a:ext cx="6858000" cy="5143500"/>
            <a:chOff x="0" y="0"/>
            <a:chExt cx="9144000" cy="6858000"/>
          </a:xfrm>
        </p:grpSpPr>
        <p:pic>
          <p:nvPicPr>
            <p:cNvPr id="10" name="Layer"/>
            <p:cNvPicPr>
              <a:picLocks noChangeAspect="1"/>
            </p:cNvPicPr>
            <p:nvPr/>
          </p:nvPicPr>
          <p:blipFill>
            <a:blip r:embed="rId3"/>
            <a:stretch>
              <a:fillRect/>
            </a:stretch>
          </p:blipFill>
          <p:spPr>
            <a:xfrm>
              <a:off x="0" y="0"/>
              <a:ext cx="9144000" cy="6858000"/>
            </a:xfrm>
            <a:prstGeom prst="rect">
              <a:avLst/>
            </a:prstGeom>
          </p:spPr>
        </p:pic>
      </p:grpSp>
      <p:pic>
        <p:nvPicPr>
          <p:cNvPr id="13" name="Picture 12"/>
          <p:cNvPicPr>
            <a:picLocks noChangeAspect="1"/>
          </p:cNvPicPr>
          <p:nvPr/>
        </p:nvPicPr>
        <p:blipFill>
          <a:blip r:embed="rId4"/>
          <a:stretch>
            <a:fillRect/>
          </a:stretch>
        </p:blipFill>
        <p:spPr>
          <a:xfrm>
            <a:off x="5678025" y="1918167"/>
            <a:ext cx="1498981" cy="1498981"/>
          </a:xfrm>
          <a:prstGeom prst="rect">
            <a:avLst/>
          </a:prstGeom>
        </p:spPr>
      </p:pic>
    </p:spTree>
    <p:extLst>
      <p:ext uri="{BB962C8B-B14F-4D97-AF65-F5344CB8AC3E}">
        <p14:creationId xmlns:p14="http://schemas.microsoft.com/office/powerpoint/2010/main" val="2128107145"/>
      </p:ext>
    </p:extLst>
  </p:cSld>
  <p:clrMapOvr>
    <a:masterClrMapping/>
  </p:clrMapOvr>
  <mc:AlternateContent xmlns:mc="http://schemas.openxmlformats.org/markup-compatibility/2006" xmlns:p14="http://schemas.microsoft.com/office/powerpoint/2010/main">
    <mc:Choice Requires="p14">
      <p:transition spd="slow" p14:dur="2000" advTm="13420"/>
    </mc:Choice>
    <mc:Fallback xmlns="">
      <p:transition xmlns:p14="http://schemas.microsoft.com/office/powerpoint/2010/main" spd="slow" advTm="1342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43000" y="-259200"/>
            <a:ext cx="6858000" cy="5143500"/>
          </a:xfrm>
          <a:prstGeom prst="rect">
            <a:avLst/>
          </a:prstGeom>
        </p:spPr>
      </p:pic>
    </p:spTree>
    <p:extLst>
      <p:ext uri="{BB962C8B-B14F-4D97-AF65-F5344CB8AC3E}">
        <p14:creationId xmlns:p14="http://schemas.microsoft.com/office/powerpoint/2010/main" val="41607760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43000" y="0"/>
            <a:ext cx="6858000" cy="5143500"/>
          </a:xfrm>
          <a:prstGeom prst="rect">
            <a:avLst/>
          </a:prstGeom>
        </p:spPr>
      </p:pic>
    </p:spTree>
    <p:extLst>
      <p:ext uri="{BB962C8B-B14F-4D97-AF65-F5344CB8AC3E}">
        <p14:creationId xmlns:p14="http://schemas.microsoft.com/office/powerpoint/2010/main" val="34651414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403812" y="-388800"/>
            <a:ext cx="6853237" cy="5143500"/>
          </a:xfrm>
          <a:prstGeom prst="rect">
            <a:avLst/>
          </a:prstGeom>
        </p:spPr>
      </p:pic>
    </p:spTree>
    <p:extLst>
      <p:ext uri="{BB962C8B-B14F-4D97-AF65-F5344CB8AC3E}">
        <p14:creationId xmlns:p14="http://schemas.microsoft.com/office/powerpoint/2010/main" val="32514916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403811" y="-388800"/>
            <a:ext cx="6854831" cy="5143500"/>
          </a:xfrm>
          <a:prstGeom prst="rect">
            <a:avLst/>
          </a:prstGeom>
        </p:spPr>
      </p:pic>
    </p:spTree>
    <p:extLst>
      <p:ext uri="{BB962C8B-B14F-4D97-AF65-F5344CB8AC3E}">
        <p14:creationId xmlns:p14="http://schemas.microsoft.com/office/powerpoint/2010/main" val="37547682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381140" y="-388800"/>
            <a:ext cx="6854831" cy="5143500"/>
          </a:xfrm>
          <a:prstGeom prst="rect">
            <a:avLst/>
          </a:prstGeom>
        </p:spPr>
      </p:pic>
    </p:spTree>
    <p:extLst>
      <p:ext uri="{BB962C8B-B14F-4D97-AF65-F5344CB8AC3E}">
        <p14:creationId xmlns:p14="http://schemas.microsoft.com/office/powerpoint/2010/main" val="19220252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143000" y="0"/>
            <a:ext cx="6858000" cy="5143500"/>
          </a:xfrm>
          <a:prstGeom prst="rect">
            <a:avLst/>
          </a:prstGeom>
        </p:spPr>
      </p:pic>
    </p:spTree>
    <p:extLst>
      <p:ext uri="{BB962C8B-B14F-4D97-AF65-F5344CB8AC3E}">
        <p14:creationId xmlns:p14="http://schemas.microsoft.com/office/powerpoint/2010/main" val="11384398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43000" y="0"/>
            <a:ext cx="6858000" cy="5143500"/>
          </a:xfrm>
          <a:prstGeom prst="rect">
            <a:avLst/>
          </a:prstGeom>
        </p:spPr>
      </p:pic>
    </p:spTree>
    <p:extLst>
      <p:ext uri="{BB962C8B-B14F-4D97-AF65-F5344CB8AC3E}">
        <p14:creationId xmlns:p14="http://schemas.microsoft.com/office/powerpoint/2010/main" val="11197149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43000" y="0"/>
            <a:ext cx="6858000" cy="5143500"/>
          </a:xfrm>
          <a:prstGeom prst="rect">
            <a:avLst/>
          </a:prstGeom>
        </p:spPr>
      </p:pic>
    </p:spTree>
    <p:extLst>
      <p:ext uri="{BB962C8B-B14F-4D97-AF65-F5344CB8AC3E}">
        <p14:creationId xmlns:p14="http://schemas.microsoft.com/office/powerpoint/2010/main" val="4253823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7536"/>
            <a:ext cx="9144000" cy="4956741"/>
          </a:xfrm>
          <a:prstGeom prst="rect">
            <a:avLst/>
          </a:prstGeom>
        </p:spPr>
      </p:pic>
    </p:spTree>
    <p:extLst>
      <p:ext uri="{BB962C8B-B14F-4D97-AF65-F5344CB8AC3E}">
        <p14:creationId xmlns:p14="http://schemas.microsoft.com/office/powerpoint/2010/main" val="1835416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QCON SF - 5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1180" y="33417"/>
            <a:ext cx="7032311" cy="5274233"/>
          </a:xfrm>
          <a:prstGeom prst="rect">
            <a:avLst/>
          </a:prstGeom>
        </p:spPr>
      </p:pic>
      <p:sp>
        <p:nvSpPr>
          <p:cNvPr id="2" name="Rectangle 1"/>
          <p:cNvSpPr/>
          <p:nvPr/>
        </p:nvSpPr>
        <p:spPr>
          <a:xfrm>
            <a:off x="2535936" y="1487424"/>
            <a:ext cx="73152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993392" y="1030224"/>
            <a:ext cx="73152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4"/>
          <a:stretch>
            <a:fillRect/>
          </a:stretch>
        </p:blipFill>
        <p:spPr>
          <a:xfrm>
            <a:off x="1990336" y="890016"/>
            <a:ext cx="1091200" cy="1194816"/>
          </a:xfrm>
          <a:prstGeom prst="rect">
            <a:avLst/>
          </a:prstGeom>
        </p:spPr>
      </p:pic>
      <p:sp>
        <p:nvSpPr>
          <p:cNvPr id="7" name="Rectangle 6"/>
          <p:cNvSpPr/>
          <p:nvPr/>
        </p:nvSpPr>
        <p:spPr>
          <a:xfrm>
            <a:off x="5724144" y="1475232"/>
            <a:ext cx="73152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297297" y="1030224"/>
            <a:ext cx="73152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4"/>
          <a:stretch>
            <a:fillRect/>
          </a:stretch>
        </p:blipFill>
        <p:spPr>
          <a:xfrm>
            <a:off x="5937617" y="926592"/>
            <a:ext cx="1091200" cy="1194816"/>
          </a:xfrm>
          <a:prstGeom prst="rect">
            <a:avLst/>
          </a:prstGeom>
        </p:spPr>
      </p:pic>
    </p:spTree>
    <p:extLst>
      <p:ext uri="{BB962C8B-B14F-4D97-AF65-F5344CB8AC3E}">
        <p14:creationId xmlns:p14="http://schemas.microsoft.com/office/powerpoint/2010/main" val="229309787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4" name="Group 123"/>
          <p:cNvGrpSpPr/>
          <p:nvPr/>
        </p:nvGrpSpPr>
        <p:grpSpPr>
          <a:xfrm>
            <a:off x="355063" y="282577"/>
            <a:ext cx="9381585" cy="4552762"/>
            <a:chOff x="201456" y="969768"/>
            <a:chExt cx="12457044" cy="6045243"/>
          </a:xfrm>
        </p:grpSpPr>
        <p:pic>
          <p:nvPicPr>
            <p:cNvPr id="85" name="Picture 84"/>
            <p:cNvPicPr>
              <a:picLocks noChangeAspect="1"/>
            </p:cNvPicPr>
            <p:nvPr/>
          </p:nvPicPr>
          <p:blipFill>
            <a:blip r:embed="rId3"/>
            <a:stretch>
              <a:fillRect/>
            </a:stretch>
          </p:blipFill>
          <p:spPr>
            <a:xfrm>
              <a:off x="7095066" y="3437076"/>
              <a:ext cx="1405467" cy="1054099"/>
            </a:xfrm>
            <a:prstGeom prst="rect">
              <a:avLst/>
            </a:prstGeom>
          </p:spPr>
        </p:pic>
        <p:pic>
          <p:nvPicPr>
            <p:cNvPr id="82" name="Picture 81"/>
            <p:cNvPicPr>
              <a:picLocks noChangeAspect="1"/>
            </p:cNvPicPr>
            <p:nvPr/>
          </p:nvPicPr>
          <p:blipFill>
            <a:blip r:embed="rId4"/>
            <a:stretch>
              <a:fillRect/>
            </a:stretch>
          </p:blipFill>
          <p:spPr>
            <a:xfrm>
              <a:off x="6591300" y="4933950"/>
              <a:ext cx="1828800" cy="1243854"/>
            </a:xfrm>
            <a:prstGeom prst="rect">
              <a:avLst/>
            </a:prstGeom>
          </p:spPr>
        </p:pic>
        <p:pic>
          <p:nvPicPr>
            <p:cNvPr id="83" name="Picture 82" descr="hadoop logo.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4063" y="1122656"/>
              <a:ext cx="1821810" cy="1301293"/>
            </a:xfrm>
            <a:prstGeom prst="rect">
              <a:avLst/>
            </a:prstGeom>
          </p:spPr>
        </p:pic>
        <p:pic>
          <p:nvPicPr>
            <p:cNvPr id="84" name="Picture 83"/>
            <p:cNvPicPr>
              <a:picLocks noChangeAspect="1"/>
            </p:cNvPicPr>
            <p:nvPr/>
          </p:nvPicPr>
          <p:blipFill>
            <a:blip r:embed="rId6"/>
            <a:stretch>
              <a:fillRect/>
            </a:stretch>
          </p:blipFill>
          <p:spPr>
            <a:xfrm>
              <a:off x="4497311" y="2495549"/>
              <a:ext cx="1816100" cy="832104"/>
            </a:xfrm>
            <a:prstGeom prst="rect">
              <a:avLst/>
            </a:prstGeom>
          </p:spPr>
        </p:pic>
        <p:pic>
          <p:nvPicPr>
            <p:cNvPr id="86" name="Picture 85"/>
            <p:cNvPicPr>
              <a:picLocks noChangeAspect="1"/>
            </p:cNvPicPr>
            <p:nvPr/>
          </p:nvPicPr>
          <p:blipFill>
            <a:blip r:embed="rId7"/>
            <a:stretch>
              <a:fillRect/>
            </a:stretch>
          </p:blipFill>
          <p:spPr>
            <a:xfrm>
              <a:off x="6781800" y="5727700"/>
              <a:ext cx="2336800" cy="778933"/>
            </a:xfrm>
            <a:prstGeom prst="rect">
              <a:avLst/>
            </a:prstGeom>
          </p:spPr>
        </p:pic>
        <p:pic>
          <p:nvPicPr>
            <p:cNvPr id="88" name="Picture 87" descr="spark.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4143" y="3226512"/>
              <a:ext cx="1619958" cy="857162"/>
            </a:xfrm>
            <a:prstGeom prst="rect">
              <a:avLst/>
            </a:prstGeom>
          </p:spPr>
        </p:pic>
        <p:pic>
          <p:nvPicPr>
            <p:cNvPr id="89" name="Picture 88" descr="elasticsearch.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442771" y="1159720"/>
              <a:ext cx="1468290" cy="1355344"/>
            </a:xfrm>
            <a:prstGeom prst="rect">
              <a:avLst/>
            </a:prstGeom>
          </p:spPr>
        </p:pic>
        <p:pic>
          <p:nvPicPr>
            <p:cNvPr id="90" name="Picture 89" descr="mongo.jpe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94180" y="5719662"/>
              <a:ext cx="2173746" cy="665542"/>
            </a:xfrm>
            <a:prstGeom prst="rect">
              <a:avLst/>
            </a:prstGeom>
          </p:spPr>
        </p:pic>
        <p:pic>
          <p:nvPicPr>
            <p:cNvPr id="91" name="Picture 90" descr="oracle.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01456" y="2497951"/>
              <a:ext cx="1243571" cy="608226"/>
            </a:xfrm>
            <a:prstGeom prst="rect">
              <a:avLst/>
            </a:prstGeom>
          </p:spPr>
        </p:pic>
        <p:pic>
          <p:nvPicPr>
            <p:cNvPr id="92" name="Picture 91" descr="memsql.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04671" y="4177381"/>
              <a:ext cx="1887329" cy="1258219"/>
            </a:xfrm>
            <a:prstGeom prst="rect">
              <a:avLst/>
            </a:prstGeom>
          </p:spPr>
        </p:pic>
        <p:pic>
          <p:nvPicPr>
            <p:cNvPr id="93" name="Picture 92" descr="collectd.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004300" y="1320801"/>
              <a:ext cx="644837" cy="630634"/>
            </a:xfrm>
            <a:prstGeom prst="rect">
              <a:avLst/>
            </a:prstGeom>
          </p:spPr>
        </p:pic>
        <p:pic>
          <p:nvPicPr>
            <p:cNvPr id="94" name="Picture 93" descr="database.jpe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489200" y="1625600"/>
              <a:ext cx="794251" cy="794251"/>
            </a:xfrm>
            <a:prstGeom prst="rect">
              <a:avLst/>
            </a:prstGeom>
          </p:spPr>
        </p:pic>
        <p:pic>
          <p:nvPicPr>
            <p:cNvPr id="95" name="Picture 94" descr="hive.jpeg"/>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168400" y="1473200"/>
              <a:ext cx="838200" cy="838200"/>
            </a:xfrm>
            <a:prstGeom prst="rect">
              <a:avLst/>
            </a:prstGeom>
          </p:spPr>
        </p:pic>
        <p:pic>
          <p:nvPicPr>
            <p:cNvPr id="96" name="Picture 95" descr="logs.png"/>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298700" y="5422900"/>
              <a:ext cx="629110" cy="629110"/>
            </a:xfrm>
            <a:prstGeom prst="rect">
              <a:avLst/>
            </a:prstGeom>
          </p:spPr>
        </p:pic>
        <p:pic>
          <p:nvPicPr>
            <p:cNvPr id="97" name="Picture 96" descr="logstash.jpeg"/>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03199" y="5524500"/>
              <a:ext cx="1847483" cy="698500"/>
            </a:xfrm>
            <a:prstGeom prst="rect">
              <a:avLst/>
            </a:prstGeom>
          </p:spPr>
        </p:pic>
        <p:pic>
          <p:nvPicPr>
            <p:cNvPr id="98" name="Picture 97" descr="omniture.jpeg"/>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54000" y="4241800"/>
              <a:ext cx="1313267" cy="405919"/>
            </a:xfrm>
            <a:prstGeom prst="rect">
              <a:avLst/>
            </a:prstGeom>
          </p:spPr>
        </p:pic>
        <p:pic>
          <p:nvPicPr>
            <p:cNvPr id="99" name="Picture 98" descr="s3.jpe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457975" y="1834698"/>
              <a:ext cx="673101" cy="812799"/>
            </a:xfrm>
            <a:prstGeom prst="rect">
              <a:avLst/>
            </a:prstGeom>
          </p:spPr>
        </p:pic>
        <p:pic>
          <p:nvPicPr>
            <p:cNvPr id="100" name="Picture 99" descr="solr.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433174" y="4546600"/>
              <a:ext cx="1283823" cy="645974"/>
            </a:xfrm>
            <a:prstGeom prst="rect">
              <a:avLst/>
            </a:prstGeom>
          </p:spPr>
        </p:pic>
        <p:pic>
          <p:nvPicPr>
            <p:cNvPr id="101" name="Picture 100"/>
            <p:cNvPicPr>
              <a:picLocks noChangeAspect="1"/>
            </p:cNvPicPr>
            <p:nvPr/>
          </p:nvPicPr>
          <p:blipFill>
            <a:blip r:embed="rId21"/>
            <a:stretch>
              <a:fillRect/>
            </a:stretch>
          </p:blipFill>
          <p:spPr>
            <a:xfrm>
              <a:off x="241300" y="4800600"/>
              <a:ext cx="2324100" cy="534392"/>
            </a:xfrm>
            <a:prstGeom prst="rect">
              <a:avLst/>
            </a:prstGeom>
          </p:spPr>
        </p:pic>
        <p:pic>
          <p:nvPicPr>
            <p:cNvPr id="102" name="Picture 101"/>
            <p:cNvPicPr>
              <a:picLocks noChangeAspect="1"/>
            </p:cNvPicPr>
            <p:nvPr/>
          </p:nvPicPr>
          <p:blipFill>
            <a:blip r:embed="rId22"/>
            <a:stretch>
              <a:fillRect/>
            </a:stretch>
          </p:blipFill>
          <p:spPr>
            <a:xfrm>
              <a:off x="10985500" y="3136900"/>
              <a:ext cx="914400" cy="901700"/>
            </a:xfrm>
            <a:prstGeom prst="rect">
              <a:avLst/>
            </a:prstGeom>
          </p:spPr>
        </p:pic>
        <p:pic>
          <p:nvPicPr>
            <p:cNvPr id="103" name="Picture 102"/>
            <p:cNvPicPr>
              <a:picLocks noChangeAspect="1"/>
            </p:cNvPicPr>
            <p:nvPr/>
          </p:nvPicPr>
          <p:blipFill>
            <a:blip r:embed="rId23"/>
            <a:stretch>
              <a:fillRect/>
            </a:stretch>
          </p:blipFill>
          <p:spPr>
            <a:xfrm>
              <a:off x="7150100" y="1333500"/>
              <a:ext cx="1524000" cy="622300"/>
            </a:xfrm>
            <a:prstGeom prst="rect">
              <a:avLst/>
            </a:prstGeom>
          </p:spPr>
        </p:pic>
        <p:pic>
          <p:nvPicPr>
            <p:cNvPr id="104" name="Picture 103"/>
            <p:cNvPicPr>
              <a:picLocks noChangeAspect="1"/>
            </p:cNvPicPr>
            <p:nvPr/>
          </p:nvPicPr>
          <p:blipFill>
            <a:blip r:embed="rId24"/>
            <a:stretch>
              <a:fillRect/>
            </a:stretch>
          </p:blipFill>
          <p:spPr>
            <a:xfrm>
              <a:off x="10287000" y="5537201"/>
              <a:ext cx="1524000" cy="784860"/>
            </a:xfrm>
            <a:prstGeom prst="rect">
              <a:avLst/>
            </a:prstGeom>
          </p:spPr>
        </p:pic>
        <p:pic>
          <p:nvPicPr>
            <p:cNvPr id="105" name="Picture 104"/>
            <p:cNvPicPr>
              <a:picLocks noChangeAspect="1"/>
            </p:cNvPicPr>
            <p:nvPr/>
          </p:nvPicPr>
          <p:blipFill>
            <a:blip r:embed="rId25"/>
            <a:stretch>
              <a:fillRect/>
            </a:stretch>
          </p:blipFill>
          <p:spPr>
            <a:xfrm>
              <a:off x="2095500" y="2768600"/>
              <a:ext cx="711200" cy="1334113"/>
            </a:xfrm>
            <a:prstGeom prst="rect">
              <a:avLst/>
            </a:prstGeom>
          </p:spPr>
        </p:pic>
        <p:pic>
          <p:nvPicPr>
            <p:cNvPr id="106" name="Picture 105"/>
            <p:cNvPicPr>
              <a:picLocks noChangeAspect="1"/>
            </p:cNvPicPr>
            <p:nvPr/>
          </p:nvPicPr>
          <p:blipFill>
            <a:blip r:embed="rId26"/>
            <a:stretch>
              <a:fillRect/>
            </a:stretch>
          </p:blipFill>
          <p:spPr>
            <a:xfrm>
              <a:off x="2933700" y="2895600"/>
              <a:ext cx="1257300" cy="922020"/>
            </a:xfrm>
            <a:prstGeom prst="rect">
              <a:avLst/>
            </a:prstGeom>
          </p:spPr>
        </p:pic>
        <p:grpSp>
          <p:nvGrpSpPr>
            <p:cNvPr id="107" name="Group 106"/>
            <p:cNvGrpSpPr/>
            <p:nvPr/>
          </p:nvGrpSpPr>
          <p:grpSpPr>
            <a:xfrm>
              <a:off x="6667500" y="2095500"/>
              <a:ext cx="2646796" cy="800100"/>
              <a:chOff x="6883400" y="2794000"/>
              <a:chExt cx="2646796" cy="800100"/>
            </a:xfrm>
          </p:grpSpPr>
          <p:pic>
            <p:nvPicPr>
              <p:cNvPr id="108" name="Picture 107"/>
              <p:cNvPicPr>
                <a:picLocks noChangeAspect="1"/>
              </p:cNvPicPr>
              <p:nvPr/>
            </p:nvPicPr>
            <p:blipFill>
              <a:blip r:embed="rId27"/>
              <a:stretch>
                <a:fillRect/>
              </a:stretch>
            </p:blipFill>
            <p:spPr>
              <a:xfrm>
                <a:off x="7937499" y="2959100"/>
                <a:ext cx="1592697" cy="393700"/>
              </a:xfrm>
              <a:prstGeom prst="rect">
                <a:avLst/>
              </a:prstGeom>
            </p:spPr>
          </p:pic>
          <p:pic>
            <p:nvPicPr>
              <p:cNvPr id="109" name="Picture 108"/>
              <p:cNvPicPr>
                <a:picLocks noChangeAspect="1"/>
              </p:cNvPicPr>
              <p:nvPr/>
            </p:nvPicPr>
            <p:blipFill>
              <a:blip r:embed="rId28"/>
              <a:stretch>
                <a:fillRect/>
              </a:stretch>
            </p:blipFill>
            <p:spPr>
              <a:xfrm>
                <a:off x="6883400" y="2794000"/>
                <a:ext cx="1066800" cy="800100"/>
              </a:xfrm>
              <a:prstGeom prst="rect">
                <a:avLst/>
              </a:prstGeom>
            </p:spPr>
          </p:pic>
        </p:grpSp>
        <p:pic>
          <p:nvPicPr>
            <p:cNvPr id="110" name="Picture 109"/>
            <p:cNvPicPr>
              <a:picLocks noChangeAspect="1"/>
            </p:cNvPicPr>
            <p:nvPr/>
          </p:nvPicPr>
          <p:blipFill>
            <a:blip r:embed="rId29"/>
            <a:stretch>
              <a:fillRect/>
            </a:stretch>
          </p:blipFill>
          <p:spPr>
            <a:xfrm>
              <a:off x="2984500" y="5194300"/>
              <a:ext cx="1060166" cy="1511300"/>
            </a:xfrm>
            <a:prstGeom prst="rect">
              <a:avLst/>
            </a:prstGeom>
          </p:spPr>
        </p:pic>
        <p:pic>
          <p:nvPicPr>
            <p:cNvPr id="111" name="Picture 110"/>
            <p:cNvPicPr>
              <a:picLocks noChangeAspect="1"/>
            </p:cNvPicPr>
            <p:nvPr/>
          </p:nvPicPr>
          <p:blipFill>
            <a:blip r:embed="rId30"/>
            <a:stretch>
              <a:fillRect/>
            </a:stretch>
          </p:blipFill>
          <p:spPr>
            <a:xfrm>
              <a:off x="9575800" y="1930400"/>
              <a:ext cx="812800" cy="787400"/>
            </a:xfrm>
            <a:prstGeom prst="rect">
              <a:avLst/>
            </a:prstGeom>
          </p:spPr>
        </p:pic>
        <p:pic>
          <p:nvPicPr>
            <p:cNvPr id="112" name="Picture 111"/>
            <p:cNvPicPr>
              <a:picLocks noChangeAspect="1"/>
            </p:cNvPicPr>
            <p:nvPr/>
          </p:nvPicPr>
          <p:blipFill>
            <a:blip r:embed="rId31"/>
            <a:stretch>
              <a:fillRect/>
            </a:stretch>
          </p:blipFill>
          <p:spPr>
            <a:xfrm>
              <a:off x="1765300" y="4000500"/>
              <a:ext cx="965200" cy="965200"/>
            </a:xfrm>
            <a:prstGeom prst="rect">
              <a:avLst/>
            </a:prstGeom>
          </p:spPr>
        </p:pic>
        <p:pic>
          <p:nvPicPr>
            <p:cNvPr id="113" name="Picture 112"/>
            <p:cNvPicPr>
              <a:picLocks noChangeAspect="1"/>
            </p:cNvPicPr>
            <p:nvPr/>
          </p:nvPicPr>
          <p:blipFill>
            <a:blip r:embed="rId32"/>
            <a:stretch>
              <a:fillRect/>
            </a:stretch>
          </p:blipFill>
          <p:spPr>
            <a:xfrm>
              <a:off x="2705100" y="4381500"/>
              <a:ext cx="1638300" cy="515677"/>
            </a:xfrm>
            <a:prstGeom prst="rect">
              <a:avLst/>
            </a:prstGeom>
          </p:spPr>
        </p:pic>
        <p:pic>
          <p:nvPicPr>
            <p:cNvPr id="114" name="Picture 113"/>
            <p:cNvPicPr>
              <a:picLocks noChangeAspect="1"/>
            </p:cNvPicPr>
            <p:nvPr/>
          </p:nvPicPr>
          <p:blipFill>
            <a:blip r:embed="rId33"/>
            <a:stretch>
              <a:fillRect/>
            </a:stretch>
          </p:blipFill>
          <p:spPr>
            <a:xfrm>
              <a:off x="4419600" y="5118100"/>
              <a:ext cx="1943100" cy="863600"/>
            </a:xfrm>
            <a:prstGeom prst="rect">
              <a:avLst/>
            </a:prstGeom>
          </p:spPr>
        </p:pic>
        <p:pic>
          <p:nvPicPr>
            <p:cNvPr id="115" name="Picture 114"/>
            <p:cNvPicPr>
              <a:picLocks noChangeAspect="1"/>
            </p:cNvPicPr>
            <p:nvPr/>
          </p:nvPicPr>
          <p:blipFill>
            <a:blip r:embed="rId34"/>
            <a:stretch>
              <a:fillRect/>
            </a:stretch>
          </p:blipFill>
          <p:spPr>
            <a:xfrm>
              <a:off x="9969500" y="2933700"/>
              <a:ext cx="832052" cy="1612900"/>
            </a:xfrm>
            <a:prstGeom prst="rect">
              <a:avLst/>
            </a:prstGeom>
          </p:spPr>
        </p:pic>
        <p:pic>
          <p:nvPicPr>
            <p:cNvPr id="116" name="Picture 115"/>
            <p:cNvPicPr>
              <a:picLocks noChangeAspect="1"/>
            </p:cNvPicPr>
            <p:nvPr/>
          </p:nvPicPr>
          <p:blipFill>
            <a:blip r:embed="rId35"/>
            <a:stretch>
              <a:fillRect/>
            </a:stretch>
          </p:blipFill>
          <p:spPr>
            <a:xfrm>
              <a:off x="9258300" y="5638801"/>
              <a:ext cx="914400" cy="1100906"/>
            </a:xfrm>
            <a:prstGeom prst="rect">
              <a:avLst/>
            </a:prstGeom>
          </p:spPr>
        </p:pic>
        <p:pic>
          <p:nvPicPr>
            <p:cNvPr id="117" name="Picture 116"/>
            <p:cNvPicPr>
              <a:picLocks noChangeAspect="1"/>
            </p:cNvPicPr>
            <p:nvPr/>
          </p:nvPicPr>
          <p:blipFill>
            <a:blip r:embed="rId36"/>
            <a:stretch>
              <a:fillRect/>
            </a:stretch>
          </p:blipFill>
          <p:spPr>
            <a:xfrm>
              <a:off x="6870700" y="2857500"/>
              <a:ext cx="3048000" cy="571500"/>
            </a:xfrm>
            <a:prstGeom prst="rect">
              <a:avLst/>
            </a:prstGeom>
          </p:spPr>
        </p:pic>
        <p:pic>
          <p:nvPicPr>
            <p:cNvPr id="118" name="Picture 117"/>
            <p:cNvPicPr>
              <a:picLocks noChangeAspect="1"/>
            </p:cNvPicPr>
            <p:nvPr/>
          </p:nvPicPr>
          <p:blipFill>
            <a:blip r:embed="rId37"/>
            <a:stretch>
              <a:fillRect/>
            </a:stretch>
          </p:blipFill>
          <p:spPr>
            <a:xfrm>
              <a:off x="8610600" y="3441700"/>
              <a:ext cx="1181100" cy="1181100"/>
            </a:xfrm>
            <a:prstGeom prst="rect">
              <a:avLst/>
            </a:prstGeom>
          </p:spPr>
        </p:pic>
        <p:pic>
          <p:nvPicPr>
            <p:cNvPr id="119" name="Picture 118"/>
            <p:cNvPicPr>
              <a:picLocks noChangeAspect="1"/>
            </p:cNvPicPr>
            <p:nvPr/>
          </p:nvPicPr>
          <p:blipFill>
            <a:blip r:embed="rId38"/>
            <a:stretch>
              <a:fillRect/>
            </a:stretch>
          </p:blipFill>
          <p:spPr>
            <a:xfrm>
              <a:off x="8966200" y="4508500"/>
              <a:ext cx="1206500" cy="1206500"/>
            </a:xfrm>
            <a:prstGeom prst="rect">
              <a:avLst/>
            </a:prstGeom>
          </p:spPr>
        </p:pic>
        <p:pic>
          <p:nvPicPr>
            <p:cNvPr id="120" name="Picture 119"/>
            <p:cNvPicPr>
              <a:picLocks noChangeAspect="1"/>
            </p:cNvPicPr>
            <p:nvPr/>
          </p:nvPicPr>
          <p:blipFill>
            <a:blip r:embed="rId39"/>
            <a:stretch>
              <a:fillRect/>
            </a:stretch>
          </p:blipFill>
          <p:spPr>
            <a:xfrm>
              <a:off x="5007906" y="4700546"/>
              <a:ext cx="1879600" cy="480342"/>
            </a:xfrm>
            <a:prstGeom prst="rect">
              <a:avLst/>
            </a:prstGeom>
          </p:spPr>
        </p:pic>
        <p:pic>
          <p:nvPicPr>
            <p:cNvPr id="121" name="Picture 120"/>
            <p:cNvPicPr>
              <a:picLocks noChangeAspect="1"/>
            </p:cNvPicPr>
            <p:nvPr/>
          </p:nvPicPr>
          <p:blipFill>
            <a:blip r:embed="rId40"/>
            <a:stretch>
              <a:fillRect/>
            </a:stretch>
          </p:blipFill>
          <p:spPr>
            <a:xfrm>
              <a:off x="3153139" y="969768"/>
              <a:ext cx="1600199" cy="658368"/>
            </a:xfrm>
            <a:prstGeom prst="rect">
              <a:avLst/>
            </a:prstGeom>
          </p:spPr>
        </p:pic>
        <p:pic>
          <p:nvPicPr>
            <p:cNvPr id="122" name="Picture 121"/>
            <p:cNvPicPr>
              <a:picLocks noChangeAspect="1"/>
            </p:cNvPicPr>
            <p:nvPr/>
          </p:nvPicPr>
          <p:blipFill>
            <a:blip r:embed="rId41"/>
            <a:stretch>
              <a:fillRect/>
            </a:stretch>
          </p:blipFill>
          <p:spPr>
            <a:xfrm>
              <a:off x="4254500" y="6419134"/>
              <a:ext cx="2806700" cy="438866"/>
            </a:xfrm>
            <a:prstGeom prst="rect">
              <a:avLst/>
            </a:prstGeom>
          </p:spPr>
        </p:pic>
        <p:pic>
          <p:nvPicPr>
            <p:cNvPr id="123" name="Picture 122"/>
            <p:cNvPicPr>
              <a:picLocks noChangeAspect="1"/>
            </p:cNvPicPr>
            <p:nvPr/>
          </p:nvPicPr>
          <p:blipFill>
            <a:blip r:embed="rId42"/>
            <a:stretch>
              <a:fillRect/>
            </a:stretch>
          </p:blipFill>
          <p:spPr>
            <a:xfrm>
              <a:off x="7797800" y="5905500"/>
              <a:ext cx="1333500" cy="698500"/>
            </a:xfrm>
            <a:prstGeom prst="rect">
              <a:avLst/>
            </a:prstGeom>
          </p:spPr>
        </p:pic>
        <p:pic>
          <p:nvPicPr>
            <p:cNvPr id="87" name="Content Placeholder 2" descr="cassandra.jpeg"/>
            <p:cNvPicPr>
              <a:picLocks noChangeAspect="1"/>
            </p:cNvPicPr>
            <p:nvPr/>
          </p:nvPicPr>
          <p:blipFill rotWithShape="1">
            <a:blip r:embed="rId43">
              <a:extLst>
                <a:ext uri="{28A0092B-C50C-407E-A947-70E740481C1C}">
                  <a14:useLocalDpi xmlns:a14="http://schemas.microsoft.com/office/drawing/2010/main" val="0"/>
                </a:ext>
              </a:extLst>
            </a:blip>
            <a:srcRect l="-93228" t="-1" r="-292587" b="-155016"/>
            <a:stretch/>
          </p:blipFill>
          <p:spPr>
            <a:xfrm>
              <a:off x="2946400" y="3110831"/>
              <a:ext cx="9712100" cy="3904180"/>
            </a:xfrm>
            <a:prstGeom prst="rect">
              <a:avLst/>
            </a:prstGeom>
          </p:spPr>
        </p:pic>
      </p:grpSp>
    </p:spTree>
    <p:extLst>
      <p:ext uri="{BB962C8B-B14F-4D97-AF65-F5344CB8AC3E}">
        <p14:creationId xmlns:p14="http://schemas.microsoft.com/office/powerpoint/2010/main" val="30206937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p:nvPr/>
        </p:nvSpPr>
        <p:spPr>
          <a:xfrm>
            <a:off x="310275" y="0"/>
            <a:ext cx="8833499" cy="5143499"/>
          </a:xfrm>
          <a:prstGeom prst="rect">
            <a:avLst/>
          </a:prstGeom>
          <a:solidFill>
            <a:srgbClr val="4597CB"/>
          </a:solidFill>
          <a:ln>
            <a:noFill/>
          </a:ln>
        </p:spPr>
        <p:txBody>
          <a:bodyPr lIns="91425" tIns="91425" rIns="91425" bIns="91425" anchor="ctr" anchorCtr="0">
            <a:noAutofit/>
          </a:bodyPr>
          <a:lstStyle/>
          <a:p>
            <a:pPr lvl="0">
              <a:spcBef>
                <a:spcPts val="0"/>
              </a:spcBef>
              <a:buNone/>
            </a:pPr>
            <a:endParaRPr/>
          </a:p>
        </p:txBody>
      </p:sp>
      <p:sp>
        <p:nvSpPr>
          <p:cNvPr id="134" name="Shape 134"/>
          <p:cNvSpPr txBox="1">
            <a:spLocks noGrp="1"/>
          </p:cNvSpPr>
          <p:nvPr>
            <p:ph type="title"/>
          </p:nvPr>
        </p:nvSpPr>
        <p:spPr>
          <a:xfrm>
            <a:off x="588300" y="1263601"/>
            <a:ext cx="6490799" cy="763724"/>
          </a:xfrm>
          <a:prstGeom prst="rect">
            <a:avLst/>
          </a:prstGeom>
        </p:spPr>
        <p:txBody>
          <a:bodyPr lIns="91425" tIns="91425" rIns="91425" bIns="91425" anchor="ctr" anchorCtr="0">
            <a:noAutofit/>
          </a:bodyPr>
          <a:lstStyle/>
          <a:p>
            <a:pPr lvl="0" rtl="0">
              <a:spcBef>
                <a:spcPts val="0"/>
              </a:spcBef>
              <a:buNone/>
            </a:pPr>
            <a:r>
              <a:rPr lang="en-US" dirty="0" smtClean="0">
                <a:solidFill>
                  <a:srgbClr val="FFFFFF"/>
                </a:solidFill>
              </a:rPr>
              <a:t>THANK YOU</a:t>
            </a:r>
            <a:endParaRPr lang="en" dirty="0">
              <a:solidFill>
                <a:srgbClr val="FFFFFF"/>
              </a:solidFill>
            </a:endParaRPr>
          </a:p>
        </p:txBody>
      </p:sp>
      <p:sp>
        <p:nvSpPr>
          <p:cNvPr id="135" name="Shape 135"/>
          <p:cNvSpPr txBox="1">
            <a:spLocks noGrp="1"/>
          </p:cNvSpPr>
          <p:nvPr>
            <p:ph type="title" idx="2"/>
          </p:nvPr>
        </p:nvSpPr>
        <p:spPr>
          <a:xfrm>
            <a:off x="588300" y="2182844"/>
            <a:ext cx="4203156" cy="2059971"/>
          </a:xfrm>
          <a:prstGeom prst="rect">
            <a:avLst/>
          </a:prstGeom>
        </p:spPr>
        <p:txBody>
          <a:bodyPr lIns="91425" tIns="91425" rIns="91425" bIns="91425" anchor="ctr" anchorCtr="0">
            <a:noAutofit/>
          </a:bodyPr>
          <a:lstStyle/>
          <a:p>
            <a:pPr>
              <a:lnSpc>
                <a:spcPct val="150000"/>
              </a:lnSpc>
            </a:pPr>
            <a:r>
              <a:rPr lang="en-US" dirty="0" smtClean="0">
                <a:solidFill>
                  <a:schemeClr val="bg1"/>
                </a:solidFill>
              </a:rPr>
              <a:t>@</a:t>
            </a:r>
            <a:r>
              <a:rPr lang="en-US" dirty="0" err="1" smtClean="0">
                <a:solidFill>
                  <a:schemeClr val="bg1"/>
                </a:solidFill>
              </a:rPr>
              <a:t>ewencp</a:t>
            </a:r>
            <a:r>
              <a:rPr lang="en-US" dirty="0" smtClean="0">
                <a:solidFill>
                  <a:schemeClr val="bg1"/>
                </a:solidFill>
              </a:rPr>
              <a:t/>
            </a:r>
            <a:br>
              <a:rPr lang="en-US" dirty="0" smtClean="0">
                <a:solidFill>
                  <a:schemeClr val="bg1"/>
                </a:solidFill>
              </a:rPr>
            </a:br>
            <a:r>
              <a:rPr lang="en-US" dirty="0" smtClean="0">
                <a:solidFill>
                  <a:schemeClr val="bg1"/>
                </a:solidFill>
              </a:rPr>
              <a:t>@</a:t>
            </a:r>
            <a:r>
              <a:rPr lang="en-US" dirty="0" err="1" smtClean="0">
                <a:solidFill>
                  <a:schemeClr val="bg1"/>
                </a:solidFill>
              </a:rPr>
              <a:t>confluentinc</a:t>
            </a:r>
            <a:r>
              <a:rPr lang="en-US" dirty="0" smtClean="0">
                <a:solidFill>
                  <a:schemeClr val="bg1"/>
                </a:solidFill>
              </a:rPr>
              <a:t/>
            </a:r>
            <a:br>
              <a:rPr lang="en-US" dirty="0" smtClean="0">
                <a:solidFill>
                  <a:schemeClr val="bg1"/>
                </a:solidFill>
              </a:rPr>
            </a:br>
            <a:r>
              <a:rPr lang="en-US" b="1" dirty="0" smtClean="0">
                <a:solidFill>
                  <a:schemeClr val="bg1"/>
                </a:solidFill>
              </a:rPr>
              <a:t>http://</a:t>
            </a:r>
            <a:r>
              <a:rPr lang="en-US" b="1" dirty="0" err="1" smtClean="0">
                <a:solidFill>
                  <a:schemeClr val="bg1"/>
                </a:solidFill>
              </a:rPr>
              <a:t>confluent.io</a:t>
            </a:r>
            <a:r>
              <a:rPr lang="en-US" b="1" dirty="0" smtClean="0">
                <a:solidFill>
                  <a:schemeClr val="bg1"/>
                </a:solidFill>
              </a:rPr>
              <a:t>/download/</a:t>
            </a:r>
            <a:br>
              <a:rPr lang="en-US" b="1" dirty="0" smtClean="0">
                <a:solidFill>
                  <a:schemeClr val="bg1"/>
                </a:solidFill>
              </a:rPr>
            </a:br>
            <a:r>
              <a:rPr lang="en-US" b="1" dirty="0" smtClean="0">
                <a:solidFill>
                  <a:schemeClr val="bg1"/>
                </a:solidFill>
              </a:rPr>
              <a:t>http://</a:t>
            </a:r>
            <a:r>
              <a:rPr lang="en-US" b="1" dirty="0" err="1" smtClean="0">
                <a:solidFill>
                  <a:schemeClr val="bg1"/>
                </a:solidFill>
              </a:rPr>
              <a:t>connectors.confluent.io</a:t>
            </a:r>
            <a:r>
              <a:rPr lang="en-US" b="1" dirty="0">
                <a:solidFill>
                  <a:schemeClr val="bg1"/>
                </a:solidFill>
              </a:rPr>
              <a:t/>
            </a:r>
            <a:br>
              <a:rPr lang="en-US" b="1" dirty="0">
                <a:solidFill>
                  <a:schemeClr val="bg1"/>
                </a:solidFill>
              </a:rPr>
            </a:br>
            <a:endParaRPr lang="en" dirty="0">
              <a:solidFill>
                <a:srgbClr val="F3F3F3"/>
              </a:solidFill>
            </a:endParaRPr>
          </a:p>
        </p:txBody>
      </p:sp>
      <p:sp>
        <p:nvSpPr>
          <p:cNvPr id="5" name="Shape 135"/>
          <p:cNvSpPr txBox="1">
            <a:spLocks/>
          </p:cNvSpPr>
          <p:nvPr/>
        </p:nvSpPr>
        <p:spPr>
          <a:xfrm>
            <a:off x="4727024" y="2182844"/>
            <a:ext cx="4203156" cy="1685472"/>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800" b="0" i="0" u="none" strike="noStrike" cap="none">
                <a:solidFill>
                  <a:srgbClr val="000000"/>
                </a:solidFill>
                <a:latin typeface="Roboto"/>
                <a:ea typeface="Roboto"/>
                <a:cs typeface="Roboto"/>
                <a:sym typeface="Roboto"/>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pPr>
              <a:lnSpc>
                <a:spcPct val="150000"/>
              </a:lnSpc>
            </a:pPr>
            <a:r>
              <a:rPr lang="en-US" dirty="0">
                <a:solidFill>
                  <a:schemeClr val="bg1"/>
                </a:solidFill>
              </a:rPr>
              <a:t>V</a:t>
            </a:r>
            <a:r>
              <a:rPr lang="en-US" dirty="0" smtClean="0">
                <a:solidFill>
                  <a:schemeClr val="bg1"/>
                </a:solidFill>
              </a:rPr>
              <a:t>isit us at booth #S-11</a:t>
            </a:r>
            <a:endParaRPr lang="en-US" dirty="0" smtClean="0">
              <a:solidFill>
                <a:srgbClr val="F3F3F3"/>
              </a:solidFill>
            </a:endParaRPr>
          </a:p>
          <a:p>
            <a:pPr>
              <a:lnSpc>
                <a:spcPct val="150000"/>
              </a:lnSpc>
            </a:pPr>
            <a:r>
              <a:rPr lang="en-US" b="1" dirty="0" smtClean="0">
                <a:solidFill>
                  <a:srgbClr val="F3F3F3"/>
                </a:solidFill>
              </a:rPr>
              <a:t>I</a:t>
            </a:r>
            <a:r>
              <a:rPr lang="en-US" b="1" dirty="0" smtClean="0">
                <a:solidFill>
                  <a:schemeClr val="bg1"/>
                </a:solidFill>
              </a:rPr>
              <a:t> </a:t>
            </a:r>
            <a:r>
              <a:rPr lang="en-US" b="1" dirty="0">
                <a:solidFill>
                  <a:schemeClr val="bg1"/>
                </a:solidFill>
              </a:rPr>
              <a:t>♥ </a:t>
            </a:r>
            <a:r>
              <a:rPr lang="en-US" b="1" dirty="0" smtClean="0">
                <a:solidFill>
                  <a:srgbClr val="F3F3F3"/>
                </a:solidFill>
              </a:rPr>
              <a:t>Logs </a:t>
            </a:r>
            <a:r>
              <a:rPr lang="en-US" dirty="0" smtClean="0">
                <a:solidFill>
                  <a:srgbClr val="F3F3F3"/>
                </a:solidFill>
              </a:rPr>
              <a:t>– Jay Kreps book signing</a:t>
            </a:r>
          </a:p>
          <a:p>
            <a:pPr>
              <a:lnSpc>
                <a:spcPct val="150000"/>
              </a:lnSpc>
            </a:pPr>
            <a:r>
              <a:rPr lang="en-US" dirty="0" smtClean="0">
                <a:solidFill>
                  <a:srgbClr val="F3F3F3"/>
                </a:solidFill>
              </a:rPr>
              <a:t>                   today 1:45 – 2:15</a:t>
            </a:r>
          </a:p>
          <a:p>
            <a:pPr>
              <a:lnSpc>
                <a:spcPct val="150000"/>
              </a:lnSpc>
            </a:pPr>
            <a:r>
              <a:rPr lang="en-US" b="1" dirty="0" smtClean="0">
                <a:solidFill>
                  <a:srgbClr val="F3F3F3"/>
                </a:solidFill>
              </a:rPr>
              <a:t>We’re hiring!</a:t>
            </a:r>
            <a:endParaRPr lang="en-US" b="1" dirty="0" smtClean="0">
              <a:solidFill>
                <a:schemeClr val="bg1"/>
              </a:solidFill>
            </a:endParaRPr>
          </a:p>
        </p:txBody>
      </p:sp>
    </p:spTree>
    <p:extLst>
      <p:ext uri="{BB962C8B-B14F-4D97-AF65-F5344CB8AC3E}">
        <p14:creationId xmlns:p14="http://schemas.microsoft.com/office/powerpoint/2010/main" val="26128535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Qcon NYC - 10.png"/>
          <p:cNvPicPr/>
          <p:nvPr/>
        </p:nvPicPr>
        <p:blipFill>
          <a:blip r:embed="rId3">
            <a:extLst/>
          </a:blip>
          <a:stretch>
            <a:fillRect/>
          </a:stretch>
        </p:blipFill>
        <p:spPr>
          <a:xfrm>
            <a:off x="1524000" y="113390"/>
            <a:ext cx="6515803" cy="4886852"/>
          </a:xfrm>
          <a:prstGeom prst="rect">
            <a:avLst/>
          </a:prstGeom>
          <a:ln w="12700">
            <a:miter lim="400000"/>
          </a:ln>
        </p:spPr>
      </p:pic>
      <p:sp>
        <p:nvSpPr>
          <p:cNvPr id="5" name="Rectangle 4"/>
          <p:cNvSpPr/>
          <p:nvPr/>
        </p:nvSpPr>
        <p:spPr>
          <a:xfrm>
            <a:off x="1524000" y="113390"/>
            <a:ext cx="709909" cy="5896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775368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60667" y="924219"/>
            <a:ext cx="6879257" cy="1200329"/>
          </a:xfrm>
          <a:prstGeom prst="rect">
            <a:avLst/>
          </a:prstGeom>
          <a:noFill/>
        </p:spPr>
        <p:txBody>
          <a:bodyPr wrap="none" rtlCol="0">
            <a:spAutoFit/>
          </a:bodyPr>
          <a:lstStyle/>
          <a:p>
            <a:r>
              <a:rPr lang="en-US" sz="7200" dirty="0" smtClean="0">
                <a:latin typeface="Roboto Black"/>
                <a:cs typeface="Roboto Black"/>
              </a:rPr>
              <a:t>Data Integration</a:t>
            </a:r>
            <a:endParaRPr lang="en-US" sz="7200" dirty="0">
              <a:latin typeface="Roboto Black"/>
              <a:cs typeface="Roboto Black"/>
            </a:endParaRPr>
          </a:p>
        </p:txBody>
      </p:sp>
      <p:sp>
        <p:nvSpPr>
          <p:cNvPr id="5" name="TextBox 4"/>
          <p:cNvSpPr txBox="1"/>
          <p:nvPr/>
        </p:nvSpPr>
        <p:spPr>
          <a:xfrm>
            <a:off x="835198" y="2833637"/>
            <a:ext cx="7923664" cy="707886"/>
          </a:xfrm>
          <a:prstGeom prst="rect">
            <a:avLst/>
          </a:prstGeom>
          <a:noFill/>
        </p:spPr>
        <p:txBody>
          <a:bodyPr wrap="none" rtlCol="0">
            <a:spAutoFit/>
          </a:bodyPr>
          <a:lstStyle/>
          <a:p>
            <a:r>
              <a:rPr lang="en-US" sz="4000" dirty="0">
                <a:latin typeface="Roboto Black"/>
                <a:cs typeface="Roboto Black"/>
              </a:rPr>
              <a:t>g</a:t>
            </a:r>
            <a:r>
              <a:rPr lang="en-US" sz="4000" dirty="0" smtClean="0">
                <a:latin typeface="Roboto Black"/>
                <a:cs typeface="Roboto Black"/>
              </a:rPr>
              <a:t>etting data to all the right places</a:t>
            </a:r>
            <a:endParaRPr lang="en-US" sz="4000" dirty="0">
              <a:latin typeface="Roboto Black"/>
              <a:cs typeface="Roboto Black"/>
            </a:endParaRPr>
          </a:p>
        </p:txBody>
      </p:sp>
    </p:spTree>
    <p:extLst>
      <p:ext uri="{BB962C8B-B14F-4D97-AF65-F5344CB8AC3E}">
        <p14:creationId xmlns:p14="http://schemas.microsoft.com/office/powerpoint/2010/main" val="13068903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143000" y="0"/>
            <a:ext cx="6858000" cy="5143500"/>
          </a:xfrm>
          <a:prstGeom prst="rect">
            <a:avLst/>
          </a:prstGeom>
        </p:spPr>
      </p:pic>
    </p:spTree>
    <p:extLst>
      <p:ext uri="{BB962C8B-B14F-4D97-AF65-F5344CB8AC3E}">
        <p14:creationId xmlns:p14="http://schemas.microsoft.com/office/powerpoint/2010/main" val="39059583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724166" y="-200132"/>
            <a:ext cx="7809862" cy="5857397"/>
            <a:chOff x="0" y="-556584"/>
            <a:chExt cx="9144000" cy="6858000"/>
          </a:xfrm>
        </p:grpSpPr>
        <p:pic>
          <p:nvPicPr>
            <p:cNvPr id="6" name="Layer"/>
            <p:cNvPicPr>
              <a:picLocks noChangeAspect="1"/>
            </p:cNvPicPr>
            <p:nvPr/>
          </p:nvPicPr>
          <p:blipFill>
            <a:blip r:embed="rId3"/>
            <a:stretch>
              <a:fillRect/>
            </a:stretch>
          </p:blipFill>
          <p:spPr>
            <a:xfrm>
              <a:off x="0" y="-556584"/>
              <a:ext cx="9144000" cy="6858000"/>
            </a:xfrm>
            <a:prstGeom prst="rect">
              <a:avLst/>
            </a:prstGeom>
          </p:spPr>
        </p:pic>
      </p:grpSp>
    </p:spTree>
    <p:extLst>
      <p:ext uri="{BB962C8B-B14F-4D97-AF65-F5344CB8AC3E}">
        <p14:creationId xmlns:p14="http://schemas.microsoft.com/office/powerpoint/2010/main" val="20780276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QCON SF - 5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1180" y="33417"/>
            <a:ext cx="7032311" cy="5274233"/>
          </a:xfrm>
          <a:prstGeom prst="rect">
            <a:avLst/>
          </a:prstGeom>
        </p:spPr>
      </p:pic>
    </p:spTree>
    <p:extLst>
      <p:ext uri="{BB962C8B-B14F-4D97-AF65-F5344CB8AC3E}">
        <p14:creationId xmlns:p14="http://schemas.microsoft.com/office/powerpoint/2010/main" val="14940026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QCON SF - 2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427680"/>
            <a:ext cx="6858000" cy="5143500"/>
          </a:xfrm>
          <a:prstGeom prst="rect">
            <a:avLst/>
          </a:prstGeom>
        </p:spPr>
      </p:pic>
      <p:sp>
        <p:nvSpPr>
          <p:cNvPr id="3" name="Rectangle 2"/>
          <p:cNvSpPr/>
          <p:nvPr/>
        </p:nvSpPr>
        <p:spPr>
          <a:xfrm>
            <a:off x="1143000" y="-427680"/>
            <a:ext cx="6658152" cy="104976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0140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Confluen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8946</TotalTime>
  <Words>4750</Words>
  <Application>Microsoft Macintosh PowerPoint</Application>
  <PresentationFormat>On-screen Show (16:9)</PresentationFormat>
  <Paragraphs>179</Paragraphs>
  <Slides>30</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Helvetica Neue Thin</vt:lpstr>
      <vt:lpstr>Roboto</vt:lpstr>
      <vt:lpstr>Roboto Black</vt:lpstr>
      <vt:lpstr>Arial</vt:lpstr>
      <vt:lpstr>Confluent</vt:lpstr>
      <vt:lpstr>Real-time Data Integration at with Apache Kafka and Cassandra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Introducing Kafka Connect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Real-time data streams if this were a little longer</dc:title>
  <cp:lastModifiedBy>Ewen Cheslack-Postava</cp:lastModifiedBy>
  <cp:revision>300</cp:revision>
  <dcterms:modified xsi:type="dcterms:W3CDTF">2016-09-07T17:18:20Z</dcterms:modified>
</cp:coreProperties>
</file>